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142852"/>
            <a:ext cx="8715436" cy="6500858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41000">
                <a:schemeClr val="dk1">
                  <a:tint val="15000"/>
                  <a:satMod val="350000"/>
                  <a:alpha val="72000"/>
                </a:schemeClr>
              </a:gs>
              <a:gs pos="21000">
                <a:schemeClr val="dk1">
                  <a:tint val="15000"/>
                  <a:satMod val="350000"/>
                  <a:alpha val="72000"/>
                </a:schemeClr>
              </a:gs>
              <a:gs pos="48000">
                <a:schemeClr val="dk1">
                  <a:tint val="15000"/>
                  <a:satMod val="350000"/>
                  <a:alpha val="72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decorline79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-1504950" y="4552950"/>
            <a:ext cx="3810000" cy="800100"/>
          </a:xfrm>
          <a:prstGeom prst="rect">
            <a:avLst/>
          </a:prstGeom>
        </p:spPr>
      </p:pic>
      <p:pic>
        <p:nvPicPr>
          <p:cNvPr id="10" name="Рисунок 9" descr="decorline79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-1504950" y="1504950"/>
            <a:ext cx="3810000" cy="800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14282" y="142852"/>
            <a:ext cx="8715436" cy="6572296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0">
                <a:schemeClr val="dk1">
                  <a:tint val="50000"/>
                  <a:satMod val="300000"/>
                </a:schemeClr>
              </a:gs>
              <a:gs pos="0">
                <a:schemeClr val="dk1">
                  <a:tint val="50000"/>
                  <a:satMod val="300000"/>
                </a:schemeClr>
              </a:gs>
              <a:gs pos="47000">
                <a:schemeClr val="dk1">
                  <a:tint val="37000"/>
                  <a:satMod val="300000"/>
                  <a:alpha val="73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decorline79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6838950" y="1504950"/>
            <a:ext cx="3810000" cy="800100"/>
          </a:xfrm>
          <a:prstGeom prst="rect">
            <a:avLst/>
          </a:prstGeom>
        </p:spPr>
      </p:pic>
      <p:pic>
        <p:nvPicPr>
          <p:cNvPr id="11" name="Рисунок 10" descr="decorline79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6838950" y="4362446"/>
            <a:ext cx="3810000" cy="800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EA1-95E8-4087-8840-E0C2EC393D04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6AEA1-95E8-4087-8840-E0C2EC393D04}" type="datetimeFigureOut">
              <a:rPr lang="ru-RU" smtClean="0"/>
              <a:pPr/>
              <a:t>24.02.2018</a:t>
            </a:fld>
            <a:r>
              <a:rPr lang="ru-RU" dirty="0" smtClean="0"/>
              <a:t> Пасечник Е.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C698E-FCE6-4759-8795-977847F184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42844" y="214290"/>
            <a:ext cx="8858312" cy="6429420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0">
                <a:schemeClr val="dk1">
                  <a:tint val="50000"/>
                  <a:satMod val="300000"/>
                </a:schemeClr>
              </a:gs>
              <a:gs pos="0">
                <a:schemeClr val="dk1">
                  <a:tint val="50000"/>
                  <a:satMod val="300000"/>
                </a:schemeClr>
              </a:gs>
              <a:gs pos="68000">
                <a:schemeClr val="dk1">
                  <a:tint val="37000"/>
                  <a:satMod val="300000"/>
                  <a:alpha val="84000"/>
                </a:schemeClr>
              </a:gs>
              <a:gs pos="16000">
                <a:schemeClr val="dk1">
                  <a:tint val="15000"/>
                  <a:satMod val="350000"/>
                  <a:alpha val="67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57150" cmpd="sng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decorline79 (1)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6057900"/>
            <a:ext cx="3810000" cy="800100"/>
          </a:xfrm>
          <a:prstGeom prst="rect">
            <a:avLst/>
          </a:prstGeom>
        </p:spPr>
      </p:pic>
      <p:pic>
        <p:nvPicPr>
          <p:cNvPr id="12" name="Рисунок 11" descr="decorline79 (1)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857356" y="6057900"/>
            <a:ext cx="3810000" cy="800100"/>
          </a:xfrm>
          <a:prstGeom prst="rect">
            <a:avLst/>
          </a:prstGeom>
        </p:spPr>
      </p:pic>
      <p:pic>
        <p:nvPicPr>
          <p:cNvPr id="13" name="Рисунок 12" descr="decorline79 (1)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5334000" y="6057900"/>
            <a:ext cx="3810000" cy="800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C00000"/>
                </a:solidFill>
                <a:cs typeface="Aharoni" pitchFamily="2" charset="-79"/>
              </a:rPr>
              <a:t>Рефлекторная природа поведения</a:t>
            </a:r>
            <a:endParaRPr lang="ru-RU" sz="6000" dirty="0">
              <a:solidFill>
                <a:srgbClr val="C0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87413"/>
          </a:xfrm>
        </p:spPr>
        <p:txBody>
          <a:bodyPr/>
          <a:lstStyle/>
          <a:p>
            <a:pPr eaLnBrk="1" hangingPunct="1"/>
            <a:r>
              <a:rPr lang="ru-RU" dirty="0" smtClean="0"/>
              <a:t>№9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685800" y="1371600"/>
            <a:ext cx="7620000" cy="234315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Кашель, чихание, сосательный рефлекс, рвотный рефлекс, слюноотделение </a:t>
            </a:r>
            <a:r>
              <a:rPr lang="ru-RU" sz="2800" dirty="0" smtClean="0"/>
              <a:t>при попадании пищи в ротовую </a:t>
            </a:r>
            <a:r>
              <a:rPr lang="ru-RU" sz="2800" dirty="0" smtClean="0"/>
              <a:t>полость – это примеры…..</a:t>
            </a:r>
            <a:endParaRPr lang="ru-RU" sz="2800" dirty="0" smtClean="0"/>
          </a:p>
          <a:p>
            <a:pPr algn="ctr" eaLnBrk="1" hangingPunct="1">
              <a:buFont typeface="Wingdings" pitchFamily="2" charset="2"/>
              <a:buNone/>
            </a:pPr>
            <a:endParaRPr lang="ru-RU" sz="2800" b="1" i="1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785918" y="5143512"/>
            <a:ext cx="1316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omic Sans MS" pitchFamily="66" charset="0"/>
              </a:rPr>
              <a:t>Отлично!!!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241925" y="4994275"/>
            <a:ext cx="1427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Ой-ой-ой!!!</a:t>
            </a:r>
          </a:p>
        </p:txBody>
      </p:sp>
      <p:pic>
        <p:nvPicPr>
          <p:cNvPr id="7174" name="Picture 6" descr="animal3d (30)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4071942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animal3d (40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886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4500562" y="3500438"/>
            <a:ext cx="3124200" cy="2438400"/>
          </a:xfrm>
          <a:prstGeom prst="star8">
            <a:avLst>
              <a:gd name="adj" fmla="val 3825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Условных 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рефлексов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28681" name="AutoShape 9"/>
          <p:cNvSpPr>
            <a:spLocks noChangeArrowheads="1"/>
          </p:cNvSpPr>
          <p:nvPr/>
        </p:nvSpPr>
        <p:spPr bwMode="auto">
          <a:xfrm>
            <a:off x="1000100" y="3571876"/>
            <a:ext cx="3124200" cy="2286000"/>
          </a:xfrm>
          <a:prstGeom prst="star8">
            <a:avLst>
              <a:gd name="adj" fmla="val 3825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Безусловных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рефлексов</a:t>
            </a:r>
            <a:endParaRPr lang="ru-RU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6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6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42976" y="214290"/>
            <a:ext cx="6870700" cy="857256"/>
          </a:xfrm>
        </p:spPr>
        <p:txBody>
          <a:bodyPr/>
          <a:lstStyle/>
          <a:p>
            <a:pPr eaLnBrk="1" hangingPunct="1"/>
            <a:r>
              <a:rPr lang="ru-RU" dirty="0" smtClean="0"/>
              <a:t>№10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609600" y="838200"/>
            <a:ext cx="7696200" cy="2057400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b="1" i="1" dirty="0" smtClean="0"/>
              <a:t>Назовите рефлекс, не являющийся безусловным</a:t>
            </a:r>
            <a:endParaRPr lang="ru-RU" b="1" i="1" dirty="0" smtClean="0"/>
          </a:p>
        </p:txBody>
      </p:sp>
      <p:pic>
        <p:nvPicPr>
          <p:cNvPr id="10244" name="Picture 7" descr="animal3d (2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571744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6429388" y="3500438"/>
            <a:ext cx="1366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omic Sans MS" pitchFamily="66" charset="0"/>
              </a:rPr>
              <a:t>Молодец!!!</a:t>
            </a:r>
          </a:p>
        </p:txBody>
      </p:sp>
      <p:pic>
        <p:nvPicPr>
          <p:cNvPr id="10246" name="Picture 9" descr="animal3d (15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235743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 Box 11"/>
          <p:cNvSpPr txBox="1">
            <a:spLocks noChangeArrowheads="1"/>
          </p:cNvSpPr>
          <p:nvPr/>
        </p:nvSpPr>
        <p:spPr bwMode="auto">
          <a:xfrm>
            <a:off x="1714480" y="34290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omic Sans MS" pitchFamily="66" charset="0"/>
              </a:rPr>
              <a:t>Плохой </a:t>
            </a:r>
          </a:p>
          <a:p>
            <a:r>
              <a:rPr lang="ru-RU" dirty="0">
                <a:latin typeface="Comic Sans MS" pitchFamily="66" charset="0"/>
              </a:rPr>
              <a:t>результат! </a:t>
            </a:r>
          </a:p>
        </p:txBody>
      </p:sp>
      <p:pic>
        <p:nvPicPr>
          <p:cNvPr id="10248" name="Picture 13" descr="animal3d (23)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4419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 Box 15"/>
          <p:cNvSpPr txBox="1">
            <a:spLocks noChangeArrowheads="1"/>
          </p:cNvSpPr>
          <p:nvPr/>
        </p:nvSpPr>
        <p:spPr bwMode="auto">
          <a:xfrm>
            <a:off x="3962400" y="5334000"/>
            <a:ext cx="14335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Я такого не</a:t>
            </a:r>
            <a:br>
              <a:rPr lang="ru-RU">
                <a:latin typeface="Comic Sans MS" pitchFamily="66" charset="0"/>
              </a:rPr>
            </a:br>
            <a:r>
              <a:rPr lang="ru-RU">
                <a:latin typeface="Comic Sans MS" pitchFamily="66" charset="0"/>
              </a:rPr>
              <a:t>ожидал!!!</a:t>
            </a:r>
          </a:p>
          <a:p>
            <a:endParaRPr lang="ru-RU">
              <a:latin typeface="Comic Sans MS" pitchFamily="66" charset="0"/>
            </a:endParaRPr>
          </a:p>
        </p:txBody>
      </p:sp>
      <p:sp>
        <p:nvSpPr>
          <p:cNvPr id="27669" name="AutoShape 21"/>
          <p:cNvSpPr>
            <a:spLocks noChangeArrowheads="1"/>
          </p:cNvSpPr>
          <p:nvPr/>
        </p:nvSpPr>
        <p:spPr bwMode="auto">
          <a:xfrm>
            <a:off x="571472" y="1714488"/>
            <a:ext cx="3214710" cy="3324236"/>
          </a:xfrm>
          <a:prstGeom prst="star32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мигание</a:t>
            </a:r>
            <a:endParaRPr lang="ru-RU" sz="2800" b="1" dirty="0" smtClean="0">
              <a:latin typeface="Comic Sans MS" pitchFamily="66" charset="0"/>
            </a:endParaRPr>
          </a:p>
        </p:txBody>
      </p:sp>
      <p:sp>
        <p:nvSpPr>
          <p:cNvPr id="27671" name="AutoShape 23"/>
          <p:cNvSpPr>
            <a:spLocks noChangeArrowheads="1"/>
          </p:cNvSpPr>
          <p:nvPr/>
        </p:nvSpPr>
        <p:spPr bwMode="auto">
          <a:xfrm>
            <a:off x="3143240" y="3714752"/>
            <a:ext cx="2928958" cy="3143248"/>
          </a:xfrm>
          <a:prstGeom prst="star32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сужение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з</a:t>
            </a:r>
            <a:r>
              <a:rPr lang="ru-RU" sz="2800" b="1" dirty="0" smtClean="0">
                <a:latin typeface="Comic Sans MS" pitchFamily="66" charset="0"/>
              </a:rPr>
              <a:t>рачка на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я</a:t>
            </a:r>
            <a:r>
              <a:rPr lang="ru-RU" sz="2800" b="1" dirty="0" smtClean="0">
                <a:latin typeface="Comic Sans MS" pitchFamily="66" charset="0"/>
              </a:rPr>
              <a:t>ркий свет</a:t>
            </a:r>
            <a:endParaRPr lang="ru-RU" sz="2800" b="1" dirty="0" smtClean="0">
              <a:latin typeface="Comic Sans MS" pitchFamily="66" charset="0"/>
            </a:endParaRPr>
          </a:p>
        </p:txBody>
      </p:sp>
      <p:sp>
        <p:nvSpPr>
          <p:cNvPr id="27672" name="AutoShape 24"/>
          <p:cNvSpPr>
            <a:spLocks noChangeArrowheads="1"/>
          </p:cNvSpPr>
          <p:nvPr/>
        </p:nvSpPr>
        <p:spPr bwMode="auto">
          <a:xfrm>
            <a:off x="5143504" y="1643050"/>
            <a:ext cx="4000496" cy="3237510"/>
          </a:xfrm>
          <a:prstGeom prst="star32">
            <a:avLst>
              <a:gd name="adj" fmla="val 3606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 dirty="0" smtClean="0"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слюноотделение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на запах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пищи</a:t>
            </a:r>
            <a:endParaRPr lang="ru-RU" sz="2800" b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randomBa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6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 tmFilter="0,0; .5, 0; 1, 1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7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6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72"/>
                  </p:tgtEl>
                </p:cond>
              </p:nextCondLst>
            </p:seq>
          </p:childTnLst>
        </p:cTn>
      </p:par>
    </p:tnLst>
    <p:bldLst>
      <p:bldP spid="27669" grpId="0" animBg="1"/>
      <p:bldP spid="27671" grpId="0" animBg="1"/>
      <p:bldP spid="276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00166" y="2357430"/>
            <a:ext cx="6870700" cy="1295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7200" dirty="0" smtClean="0"/>
              <a:t>Вы МОЛОДЦЫ!!!</a:t>
            </a:r>
            <a:r>
              <a:rPr lang="ru-RU" sz="4000" dirty="0" smtClean="0"/>
              <a:t> 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                                               </a:t>
            </a:r>
          </a:p>
        </p:txBody>
      </p:sp>
      <p:pic>
        <p:nvPicPr>
          <p:cNvPr id="14339" name="Picture 4" descr="animal3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571876"/>
            <a:ext cx="2471738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animal3d (2)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810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12"/>
          <p:cNvSpPr txBox="1">
            <a:spLocks noChangeArrowheads="1"/>
          </p:cNvSpPr>
          <p:nvPr/>
        </p:nvSpPr>
        <p:spPr bwMode="auto">
          <a:xfrm>
            <a:off x="6019800" y="4953000"/>
            <a:ext cx="1465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Испугался?</a:t>
            </a:r>
          </a:p>
        </p:txBody>
      </p:sp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1676400" y="4953000"/>
            <a:ext cx="1366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mic Sans MS" pitchFamily="66" charset="0"/>
              </a:rPr>
              <a:t>Молодец!!!</a:t>
            </a:r>
          </a:p>
        </p:txBody>
      </p:sp>
      <p:pic>
        <p:nvPicPr>
          <p:cNvPr id="3077" name="Picture 8" descr="animal3d (5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733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0"/>
            <a:ext cx="6870700" cy="990600"/>
          </a:xfrm>
        </p:spPr>
        <p:txBody>
          <a:bodyPr/>
          <a:lstStyle/>
          <a:p>
            <a:pPr eaLnBrk="1" hangingPunct="1"/>
            <a:r>
              <a:rPr lang="ru-RU" smtClean="0"/>
              <a:t>№1</a:t>
            </a:r>
          </a:p>
        </p:txBody>
      </p:sp>
      <p:sp>
        <p:nvSpPr>
          <p:cNvPr id="3079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685800" y="990600"/>
            <a:ext cx="7696200" cy="2286000"/>
          </a:xfrm>
        </p:spPr>
        <p:txBody>
          <a:bodyPr/>
          <a:lstStyle/>
          <a:p>
            <a:pPr algn="ct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ru-RU" b="1" dirty="0" smtClean="0"/>
              <a:t>Кем было сказано, что все акты сознательной и бессознательной деятельности организма человека –</a:t>
            </a:r>
          </a:p>
          <a:p>
            <a:pPr algn="ct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ru-RU" b="1" dirty="0" smtClean="0"/>
              <a:t> это рефлексы</a:t>
            </a:r>
            <a:endParaRPr lang="ru-RU" b="1" dirty="0" smtClean="0"/>
          </a:p>
        </p:txBody>
      </p:sp>
      <p:sp>
        <p:nvSpPr>
          <p:cNvPr id="24589" name="AutoShape 13"/>
          <p:cNvSpPr>
            <a:spLocks noChangeArrowheads="1"/>
          </p:cNvSpPr>
          <p:nvPr/>
        </p:nvSpPr>
        <p:spPr bwMode="auto">
          <a:xfrm>
            <a:off x="684213" y="2852738"/>
            <a:ext cx="4114800" cy="2971800"/>
          </a:xfrm>
          <a:prstGeom prst="irregularSeal2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dirty="0" smtClean="0">
                <a:solidFill>
                  <a:srgbClr val="B00000"/>
                </a:solidFill>
                <a:latin typeface="Comic Sans MS" pitchFamily="66" charset="0"/>
              </a:rPr>
              <a:t>Иваном </a:t>
            </a:r>
          </a:p>
          <a:p>
            <a:pPr algn="ctr"/>
            <a:r>
              <a:rPr lang="ru-RU" sz="3200" dirty="0" smtClean="0">
                <a:solidFill>
                  <a:srgbClr val="B00000"/>
                </a:solidFill>
                <a:latin typeface="Comic Sans MS" pitchFamily="66" charset="0"/>
              </a:rPr>
              <a:t>Михайловичем</a:t>
            </a:r>
          </a:p>
          <a:p>
            <a:pPr algn="ctr"/>
            <a:r>
              <a:rPr lang="ru-RU" sz="3200" dirty="0" smtClean="0">
                <a:solidFill>
                  <a:srgbClr val="B00000"/>
                </a:solidFill>
                <a:latin typeface="Comic Sans MS" pitchFamily="66" charset="0"/>
              </a:rPr>
              <a:t>Сеченовым</a:t>
            </a:r>
            <a:r>
              <a:rPr lang="ru-RU" sz="3200" dirty="0" smtClean="0">
                <a:solidFill>
                  <a:srgbClr val="B00000"/>
                </a:solidFill>
                <a:latin typeface="Comic Sans MS" pitchFamily="66" charset="0"/>
              </a:rPr>
              <a:t> </a:t>
            </a:r>
            <a:endParaRPr lang="ru-RU" sz="3200" dirty="0">
              <a:solidFill>
                <a:srgbClr val="B00000"/>
              </a:solidFill>
              <a:latin typeface="Comic Sans MS" pitchFamily="66" charset="0"/>
            </a:endParaRPr>
          </a:p>
        </p:txBody>
      </p:sp>
      <p:sp>
        <p:nvSpPr>
          <p:cNvPr id="24591" name="AutoShape 15"/>
          <p:cNvSpPr>
            <a:spLocks noChangeArrowheads="1"/>
          </p:cNvSpPr>
          <p:nvPr/>
        </p:nvSpPr>
        <p:spPr bwMode="auto">
          <a:xfrm>
            <a:off x="4724400" y="2971800"/>
            <a:ext cx="4114800" cy="2971800"/>
          </a:xfrm>
          <a:prstGeom prst="irregularSeal2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B00000"/>
                </a:solidFill>
                <a:latin typeface="Comic Sans MS" pitchFamily="66" charset="0"/>
              </a:rPr>
              <a:t> </a:t>
            </a:r>
            <a:r>
              <a:rPr lang="ru-RU" sz="3200" dirty="0" smtClean="0">
                <a:solidFill>
                  <a:srgbClr val="B00000"/>
                </a:solidFill>
                <a:latin typeface="Comic Sans MS" pitchFamily="66" charset="0"/>
              </a:rPr>
              <a:t>Иваном</a:t>
            </a:r>
          </a:p>
          <a:p>
            <a:pPr algn="ctr"/>
            <a:r>
              <a:rPr lang="ru-RU" sz="3200" dirty="0" smtClean="0">
                <a:solidFill>
                  <a:srgbClr val="B00000"/>
                </a:solidFill>
                <a:latin typeface="Comic Sans MS" pitchFamily="66" charset="0"/>
              </a:rPr>
              <a:t>Петровичем </a:t>
            </a:r>
          </a:p>
          <a:p>
            <a:pPr algn="ctr"/>
            <a:r>
              <a:rPr lang="ru-RU" sz="3200" dirty="0" smtClean="0">
                <a:solidFill>
                  <a:srgbClr val="B00000"/>
                </a:solidFill>
                <a:latin typeface="Comic Sans MS" pitchFamily="66" charset="0"/>
              </a:rPr>
              <a:t>Павловым</a:t>
            </a:r>
            <a:endParaRPr lang="ru-RU" sz="3200" dirty="0">
              <a:solidFill>
                <a:srgbClr val="B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45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1"/>
                  </p:tgtEl>
                </p:cond>
              </p:nextCondLst>
            </p:seq>
          </p:childTnLst>
        </p:cTn>
      </p:par>
    </p:tnLst>
    <p:bldLst>
      <p:bldP spid="24589" grpId="0" animBg="1"/>
      <p:bldP spid="2459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2"/>
          <p:cNvSpPr txBox="1">
            <a:spLocks noChangeArrowheads="1"/>
          </p:cNvSpPr>
          <p:nvPr/>
        </p:nvSpPr>
        <p:spPr bwMode="auto">
          <a:xfrm>
            <a:off x="5410200" y="3352800"/>
            <a:ext cx="1366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Молодец!!!</a:t>
            </a:r>
          </a:p>
        </p:txBody>
      </p:sp>
      <p:pic>
        <p:nvPicPr>
          <p:cNvPr id="8195" name="Picture 11" descr="animal3d (14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209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3962400" y="6096000"/>
            <a:ext cx="1316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Забодаю!!!</a:t>
            </a:r>
          </a:p>
        </p:txBody>
      </p:sp>
      <p:pic>
        <p:nvPicPr>
          <p:cNvPr id="8197" name="Picture 7" descr="animal3d (4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876800"/>
            <a:ext cx="1104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4" descr="animal3d (3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2971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838200" y="3886200"/>
            <a:ext cx="1316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Забодаю!!!</a:t>
            </a:r>
          </a:p>
        </p:txBody>
      </p:sp>
      <p:sp>
        <p:nvSpPr>
          <p:cNvPr id="820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0"/>
            <a:ext cx="6870700" cy="800100"/>
          </a:xfrm>
        </p:spPr>
        <p:txBody>
          <a:bodyPr/>
          <a:lstStyle/>
          <a:p>
            <a:pPr eaLnBrk="1" hangingPunct="1"/>
            <a:r>
              <a:rPr lang="ru-RU" dirty="0" smtClean="0"/>
              <a:t>№2</a:t>
            </a:r>
          </a:p>
        </p:txBody>
      </p:sp>
      <p:sp>
        <p:nvSpPr>
          <p:cNvPr id="8201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533400" y="685800"/>
            <a:ext cx="7696200" cy="1447056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600" b="1" i="1" dirty="0" smtClean="0"/>
              <a:t>Пример безусловного рефлекса</a:t>
            </a:r>
            <a:endParaRPr lang="ru-RU" sz="3600" b="1" i="1" dirty="0" smtClean="0"/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857224" y="2071678"/>
            <a:ext cx="3929090" cy="2185990"/>
          </a:xfrm>
          <a:prstGeom prst="bevel">
            <a:avLst>
              <a:gd name="adj" fmla="val 12500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Выделение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слюны при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виде пищи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203" name="AutoShape 8"/>
          <p:cNvSpPr>
            <a:spLocks noChangeArrowheads="1"/>
          </p:cNvSpPr>
          <p:nvPr/>
        </p:nvSpPr>
        <p:spPr bwMode="auto">
          <a:xfrm>
            <a:off x="4953000" y="3810000"/>
            <a:ext cx="76200" cy="762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4" name="AutoShape 10"/>
          <p:cNvSpPr>
            <a:spLocks noChangeArrowheads="1"/>
          </p:cNvSpPr>
          <p:nvPr/>
        </p:nvSpPr>
        <p:spPr bwMode="auto">
          <a:xfrm>
            <a:off x="3505200" y="4419600"/>
            <a:ext cx="3924320" cy="2057400"/>
          </a:xfrm>
          <a:prstGeom prst="bevel">
            <a:avLst>
              <a:gd name="adj" fmla="val 12500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Умение есть 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л</a:t>
            </a:r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ожкой, сидя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з</a:t>
            </a:r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а столом</a:t>
            </a:r>
            <a:endParaRPr lang="ru-RU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637" name="AutoShape 13"/>
          <p:cNvSpPr>
            <a:spLocks noChangeArrowheads="1"/>
          </p:cNvSpPr>
          <p:nvPr/>
        </p:nvSpPr>
        <p:spPr bwMode="auto">
          <a:xfrm>
            <a:off x="4857752" y="1714488"/>
            <a:ext cx="3929090" cy="2260612"/>
          </a:xfrm>
          <a:prstGeom prst="bevel">
            <a:avLst>
              <a:gd name="adj" fmla="val 12500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Сужение </a:t>
            </a:r>
            <a:endParaRPr lang="ru-RU" sz="3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зрачка </a:t>
            </a:r>
            <a:endParaRPr lang="ru-RU" sz="3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на яркий </a:t>
            </a:r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свет</a:t>
            </a:r>
            <a:endParaRPr lang="ru-RU" sz="36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6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 tmFilter="0,0; .5, 0; 1, 1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6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7"/>
                  </p:tgtEl>
                </p:cond>
              </p:nextCondLst>
            </p:seq>
          </p:childTnLst>
        </p:cTn>
      </p:par>
    </p:tnLst>
    <p:bldLst>
      <p:bldP spid="26630" grpId="0" animBg="1"/>
      <p:bldP spid="26634" grpId="0" animBg="1"/>
      <p:bldP spid="266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99592" y="0"/>
            <a:ext cx="6870700" cy="1340768"/>
          </a:xfrm>
        </p:spPr>
        <p:txBody>
          <a:bodyPr/>
          <a:lstStyle/>
          <a:p>
            <a:pPr eaLnBrk="1" hangingPunct="1"/>
            <a:r>
              <a:rPr lang="ru-RU" dirty="0" smtClean="0"/>
              <a:t>№3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685800" y="990600"/>
            <a:ext cx="7696200" cy="2362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b="1" dirty="0" smtClean="0"/>
              <a:t>Если несколько раз не подкрепить условный раздражитель безусловным, то ответная реакция……</a:t>
            </a:r>
            <a:endParaRPr lang="ru-RU" b="1" dirty="0" smtClean="0"/>
          </a:p>
        </p:txBody>
      </p:sp>
      <p:pic>
        <p:nvPicPr>
          <p:cNvPr id="9220" name="Picture 4" descr="animal3d (24)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962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animal3d (42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581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447800" y="4724400"/>
            <a:ext cx="1184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Очень </a:t>
            </a:r>
          </a:p>
          <a:p>
            <a:r>
              <a:rPr lang="ru-RU">
                <a:latin typeface="Comic Sans MS" pitchFamily="66" charset="0"/>
              </a:rPr>
              <a:t>хорошо!!!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562600" y="5181600"/>
            <a:ext cx="1852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Быстрей беги!!!</a:t>
            </a:r>
          </a:p>
        </p:txBody>
      </p:sp>
      <p:sp>
        <p:nvSpPr>
          <p:cNvPr id="29707" name="AutoShape 11"/>
          <p:cNvSpPr>
            <a:spLocks noChangeArrowheads="1"/>
          </p:cNvSpPr>
          <p:nvPr/>
        </p:nvSpPr>
        <p:spPr bwMode="auto">
          <a:xfrm>
            <a:off x="1000100" y="2571744"/>
            <a:ext cx="3457575" cy="3306762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Ослабевает, 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а затем 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затормаживается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29710" name="AutoShape 14"/>
          <p:cNvSpPr>
            <a:spLocks noChangeArrowheads="1"/>
          </p:cNvSpPr>
          <p:nvPr/>
        </p:nvSpPr>
        <p:spPr bwMode="auto">
          <a:xfrm>
            <a:off x="4788024" y="2564904"/>
            <a:ext cx="3600450" cy="3527425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Усиливается, 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а затем 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закрепляется</a:t>
            </a:r>
            <a:endParaRPr lang="ru-RU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97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10"/>
                  </p:tgtEl>
                </p:cond>
              </p:nextCondLst>
            </p:seq>
          </p:childTnLst>
        </p:cTn>
      </p:par>
    </p:tnLst>
    <p:bldLst>
      <p:bldP spid="29707" grpId="0" animBg="1"/>
      <p:bldP spid="297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00100" y="214290"/>
            <a:ext cx="6870700" cy="7143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/>
              <a:t>№4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857224" y="928670"/>
            <a:ext cx="7696200" cy="1357322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b="1" i="1" dirty="0" smtClean="0"/>
              <a:t>Какой ученый впервые описал условные рефлексы?</a:t>
            </a:r>
            <a:endParaRPr lang="ru-RU" b="1" i="1" dirty="0" smtClean="0"/>
          </a:p>
        </p:txBody>
      </p:sp>
      <p:pic>
        <p:nvPicPr>
          <p:cNvPr id="10244" name="Picture 7" descr="animal3d (2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048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6324600" y="4191000"/>
            <a:ext cx="1366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Молодец!!!</a:t>
            </a:r>
          </a:p>
        </p:txBody>
      </p:sp>
      <p:pic>
        <p:nvPicPr>
          <p:cNvPr id="10246" name="Picture 9" descr="animal3d (15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276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 Box 11"/>
          <p:cNvSpPr txBox="1">
            <a:spLocks noChangeArrowheads="1"/>
          </p:cNvSpPr>
          <p:nvPr/>
        </p:nvSpPr>
        <p:spPr bwMode="auto">
          <a:xfrm>
            <a:off x="1752600" y="42672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mic Sans MS" pitchFamily="66" charset="0"/>
              </a:rPr>
              <a:t>Плохой </a:t>
            </a:r>
          </a:p>
          <a:p>
            <a:r>
              <a:rPr lang="ru-RU">
                <a:latin typeface="Comic Sans MS" pitchFamily="66" charset="0"/>
              </a:rPr>
              <a:t>результат! </a:t>
            </a:r>
          </a:p>
        </p:txBody>
      </p:sp>
      <p:pic>
        <p:nvPicPr>
          <p:cNvPr id="10248" name="Picture 13" descr="animal3d (23)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4419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 Box 15"/>
          <p:cNvSpPr txBox="1">
            <a:spLocks noChangeArrowheads="1"/>
          </p:cNvSpPr>
          <p:nvPr/>
        </p:nvSpPr>
        <p:spPr bwMode="auto">
          <a:xfrm>
            <a:off x="3962400" y="5334000"/>
            <a:ext cx="14335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Я такого не</a:t>
            </a:r>
            <a:br>
              <a:rPr lang="ru-RU">
                <a:latin typeface="Comic Sans MS" pitchFamily="66" charset="0"/>
              </a:rPr>
            </a:br>
            <a:r>
              <a:rPr lang="ru-RU">
                <a:latin typeface="Comic Sans MS" pitchFamily="66" charset="0"/>
              </a:rPr>
              <a:t>ожидал!!!</a:t>
            </a:r>
          </a:p>
          <a:p>
            <a:endParaRPr lang="ru-RU">
              <a:latin typeface="Comic Sans MS" pitchFamily="66" charset="0"/>
            </a:endParaRPr>
          </a:p>
        </p:txBody>
      </p:sp>
      <p:sp>
        <p:nvSpPr>
          <p:cNvPr id="27669" name="AutoShape 21"/>
          <p:cNvSpPr>
            <a:spLocks noChangeArrowheads="1"/>
          </p:cNvSpPr>
          <p:nvPr/>
        </p:nvSpPr>
        <p:spPr bwMode="auto">
          <a:xfrm>
            <a:off x="714348" y="2643182"/>
            <a:ext cx="2638428" cy="2926432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Луи 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Пастер</a:t>
            </a:r>
            <a:endParaRPr lang="ru-RU" sz="2800" b="1" dirty="0" smtClean="0">
              <a:latin typeface="Comic Sans MS" pitchFamily="66" charset="0"/>
            </a:endParaRPr>
          </a:p>
        </p:txBody>
      </p:sp>
      <p:sp>
        <p:nvSpPr>
          <p:cNvPr id="27671" name="AutoShape 23"/>
          <p:cNvSpPr>
            <a:spLocks noChangeArrowheads="1"/>
          </p:cNvSpPr>
          <p:nvPr/>
        </p:nvSpPr>
        <p:spPr bwMode="auto">
          <a:xfrm>
            <a:off x="3357554" y="3737992"/>
            <a:ext cx="2928958" cy="3120008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И.М. Сеченов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27672" name="AutoShape 24"/>
          <p:cNvSpPr>
            <a:spLocks noChangeArrowheads="1"/>
          </p:cNvSpPr>
          <p:nvPr/>
        </p:nvSpPr>
        <p:spPr bwMode="auto">
          <a:xfrm>
            <a:off x="5857884" y="2285992"/>
            <a:ext cx="3000396" cy="2952328"/>
          </a:xfrm>
          <a:prstGeom prst="star32">
            <a:avLst>
              <a:gd name="adj" fmla="val 360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И.П. Павлов</a:t>
            </a:r>
            <a:endParaRPr lang="ru-RU" sz="2800" b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randomBa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6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 tmFilter="0,0; .5, 0; 1, 1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7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6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72"/>
                  </p:tgtEl>
                </p:cond>
              </p:nextCondLst>
            </p:seq>
          </p:childTnLst>
        </p:cTn>
      </p:par>
    </p:tnLst>
    <p:bldLst>
      <p:bldP spid="27669" grpId="0" animBg="1"/>
      <p:bldP spid="27671" grpId="0" animBg="1"/>
      <p:bldP spid="276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68419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/>
              <a:t>№5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1000100" y="1000108"/>
            <a:ext cx="7488238" cy="1785934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b="1" dirty="0" smtClean="0"/>
              <a:t>Цепочка последовательно связанных </a:t>
            </a:r>
            <a:r>
              <a:rPr lang="ru-RU" b="1" dirty="0" smtClean="0"/>
              <a:t>д</a:t>
            </a:r>
            <a:r>
              <a:rPr lang="ru-RU" b="1" dirty="0" smtClean="0"/>
              <a:t>руг с другом  рефлекторных реакций, следующих одна за другой</a:t>
            </a:r>
            <a:endParaRPr lang="ru-RU" b="1" dirty="0" smtClean="0"/>
          </a:p>
        </p:txBody>
      </p:sp>
      <p:pic>
        <p:nvPicPr>
          <p:cNvPr id="11268" name="Picture 5" descr="animal3d (2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505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990600" y="4572000"/>
            <a:ext cx="1892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Замечательно!!!</a:t>
            </a:r>
          </a:p>
        </p:txBody>
      </p:sp>
      <p:pic>
        <p:nvPicPr>
          <p:cNvPr id="11270" name="Picture 7" descr="animal3d (38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500438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6286512" y="4929198"/>
            <a:ext cx="1789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omic Sans MS" pitchFamily="66" charset="0"/>
              </a:rPr>
              <a:t>В следующий </a:t>
            </a:r>
          </a:p>
          <a:p>
            <a:r>
              <a:rPr lang="ru-RU" dirty="0">
                <a:latin typeface="Comic Sans MS" pitchFamily="66" charset="0"/>
              </a:rPr>
              <a:t>  раз укушу!!!</a:t>
            </a:r>
          </a:p>
        </p:txBody>
      </p:sp>
      <p:sp>
        <p:nvSpPr>
          <p:cNvPr id="30730" name="AutoShape 10"/>
          <p:cNvSpPr>
            <a:spLocks noChangeArrowheads="1"/>
          </p:cNvSpPr>
          <p:nvPr/>
        </p:nvSpPr>
        <p:spPr bwMode="auto">
          <a:xfrm>
            <a:off x="785786" y="2857496"/>
            <a:ext cx="3312368" cy="3143272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 dirty="0">
                <a:latin typeface="Comic Sans MS" pitchFamily="66" charset="0"/>
              </a:rPr>
              <a:t> </a:t>
            </a:r>
            <a:r>
              <a:rPr lang="ru-RU" sz="4000" dirty="0" smtClean="0">
                <a:latin typeface="Comic Sans MS" pitchFamily="66" charset="0"/>
              </a:rPr>
              <a:t>инстинкты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30731" name="AutoShape 11"/>
          <p:cNvSpPr>
            <a:spLocks noChangeArrowheads="1"/>
          </p:cNvSpPr>
          <p:nvPr/>
        </p:nvSpPr>
        <p:spPr bwMode="auto">
          <a:xfrm>
            <a:off x="5214942" y="2928934"/>
            <a:ext cx="3286148" cy="3170062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latin typeface="Comic Sans MS" pitchFamily="66" charset="0"/>
              </a:rPr>
              <a:t>Условные</a:t>
            </a:r>
          </a:p>
          <a:p>
            <a:pPr algn="ctr"/>
            <a:r>
              <a:rPr lang="ru-RU" sz="3600" b="1" dirty="0" smtClean="0">
                <a:latin typeface="Comic Sans MS" pitchFamily="66" charset="0"/>
              </a:rPr>
              <a:t>рефлексы</a:t>
            </a:r>
            <a:endParaRPr lang="ru-RU" sz="36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7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 tmFilter="0,0; .5, 0; 1, 1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1"/>
                  </p:tgtEl>
                </p:cond>
              </p:nextCondLst>
            </p:seq>
          </p:childTnLst>
        </p:cTn>
      </p:par>
    </p:tnLst>
    <p:bldLst>
      <p:bldP spid="30730" grpId="0" animBg="1"/>
      <p:bldP spid="307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animal3d (13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285992"/>
            <a:ext cx="129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1071538" y="3357562"/>
            <a:ext cx="220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Comic Sans MS" pitchFamily="66" charset="0"/>
              </a:rPr>
              <a:t>Сразу видно что </a:t>
            </a:r>
          </a:p>
          <a:p>
            <a:pPr algn="ctr"/>
            <a:r>
              <a:rPr lang="ru-RU" b="1" dirty="0">
                <a:latin typeface="Comic Sans MS" pitchFamily="66" charset="0"/>
              </a:rPr>
              <a:t>не учил!</a:t>
            </a:r>
          </a:p>
        </p:txBody>
      </p:sp>
      <p:pic>
        <p:nvPicPr>
          <p:cNvPr id="6148" name="Picture 6" descr="animal3d (9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590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 descr="animal3d (12)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485776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0"/>
            <a:ext cx="6870700" cy="800100"/>
          </a:xfrm>
        </p:spPr>
        <p:txBody>
          <a:bodyPr/>
          <a:lstStyle/>
          <a:p>
            <a:pPr eaLnBrk="1" hangingPunct="1"/>
            <a:r>
              <a:rPr lang="ru-RU" dirty="0" smtClean="0"/>
              <a:t>№6</a:t>
            </a: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609600" y="762000"/>
            <a:ext cx="7696200" cy="1371600"/>
          </a:xfrm>
        </p:spPr>
        <p:txBody>
          <a:bodyPr>
            <a:norm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3600" b="1" i="1" dirty="0" smtClean="0"/>
              <a:t>Приспосабливают организм к постоянным условиям</a:t>
            </a:r>
            <a:endParaRPr lang="ru-RU" sz="3600" b="1" i="1" dirty="0" smtClean="0"/>
          </a:p>
        </p:txBody>
      </p:sp>
      <p:sp>
        <p:nvSpPr>
          <p:cNvPr id="6152" name="Text Box 5"/>
          <p:cNvSpPr txBox="1">
            <a:spLocks noChangeArrowheads="1"/>
          </p:cNvSpPr>
          <p:nvPr/>
        </p:nvSpPr>
        <p:spPr bwMode="auto">
          <a:xfrm>
            <a:off x="3857620" y="6072206"/>
            <a:ext cx="1366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omic Sans MS" pitchFamily="66" charset="0"/>
              </a:rPr>
              <a:t>Молодец!!!</a:t>
            </a:r>
          </a:p>
        </p:txBody>
      </p:sp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6477000" y="3657600"/>
            <a:ext cx="1555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Ну и что это</a:t>
            </a:r>
          </a:p>
          <a:p>
            <a:r>
              <a:rPr lang="ru-RU">
                <a:latin typeface="Comic Sans MS" pitchFamily="66" charset="0"/>
              </a:rPr>
              <a:t>    такое?</a:t>
            </a:r>
          </a:p>
        </p:txBody>
      </p:sp>
      <p:sp>
        <p:nvSpPr>
          <p:cNvPr id="25616" name="AutoShape 16"/>
          <p:cNvSpPr>
            <a:spLocks noChangeArrowheads="1"/>
          </p:cNvSpPr>
          <p:nvPr/>
        </p:nvSpPr>
        <p:spPr bwMode="auto">
          <a:xfrm>
            <a:off x="2357422" y="4357694"/>
            <a:ext cx="4500594" cy="2057400"/>
          </a:xfrm>
          <a:prstGeom prst="ellipseRibbon">
            <a:avLst>
              <a:gd name="adj1" fmla="val 26042"/>
              <a:gd name="adj2" fmla="val 51667"/>
              <a:gd name="adj3" fmla="val 13838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Безусловные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рефлексы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25619" name="AutoShape 19"/>
          <p:cNvSpPr>
            <a:spLocks noChangeArrowheads="1"/>
          </p:cNvSpPr>
          <p:nvPr/>
        </p:nvSpPr>
        <p:spPr bwMode="auto">
          <a:xfrm>
            <a:off x="4857752" y="1857364"/>
            <a:ext cx="3843342" cy="24384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Коленный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рефлекс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25620" name="AutoShape 20"/>
          <p:cNvSpPr>
            <a:spLocks noChangeArrowheads="1"/>
          </p:cNvSpPr>
          <p:nvPr/>
        </p:nvSpPr>
        <p:spPr bwMode="auto">
          <a:xfrm>
            <a:off x="428596" y="1785926"/>
            <a:ext cx="3857652" cy="25146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Условные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рефлексы</a:t>
            </a:r>
            <a:endParaRPr lang="ru-RU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56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 tmFilter="0,0; .5, 0; 1, 1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5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 tmFilter="0,0; .5, 0; 1, 1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20"/>
                  </p:tgtEl>
                </p:cond>
              </p:nextCondLst>
            </p:seq>
          </p:childTnLst>
        </p:cTn>
      </p:par>
    </p:tnLst>
    <p:bldLst>
      <p:bldP spid="25616" grpId="0" animBg="1"/>
      <p:bldP spid="25619" grpId="0" animBg="1"/>
      <p:bldP spid="256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954088"/>
          </a:xfrm>
        </p:spPr>
        <p:txBody>
          <a:bodyPr/>
          <a:lstStyle/>
          <a:p>
            <a:pPr eaLnBrk="1" hangingPunct="1"/>
            <a:r>
              <a:rPr lang="ru-RU" dirty="0" smtClean="0"/>
              <a:t>№7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685800" y="1295400"/>
            <a:ext cx="7696200" cy="776278"/>
          </a:xfrm>
        </p:spPr>
        <p:txBody>
          <a:bodyPr>
            <a:no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000" b="1" dirty="0" smtClean="0"/>
              <a:t>Могут изменяться или исчезать в течение жизни</a:t>
            </a:r>
            <a:endParaRPr lang="ru-RU" sz="4000" b="1" dirty="0" smtClean="0"/>
          </a:p>
        </p:txBody>
      </p:sp>
      <p:pic>
        <p:nvPicPr>
          <p:cNvPr id="15364" name="Picture 4" descr="animal3d (43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352800"/>
            <a:ext cx="11287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362200" y="4419600"/>
            <a:ext cx="1150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Как не </a:t>
            </a:r>
          </a:p>
          <a:p>
            <a:r>
              <a:rPr lang="ru-RU">
                <a:latin typeface="Comic Sans MS" pitchFamily="66" charset="0"/>
              </a:rPr>
              <a:t>стыдно!!!</a:t>
            </a:r>
          </a:p>
        </p:txBody>
      </p:sp>
      <p:pic>
        <p:nvPicPr>
          <p:cNvPr id="15366" name="Picture 6" descr="animal3d (34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276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6003925" y="4384675"/>
            <a:ext cx="1258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Молодец!</a:t>
            </a:r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5357818" y="2928934"/>
            <a:ext cx="3357586" cy="2286016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latin typeface="Comic Sans MS" pitchFamily="66" charset="0"/>
              </a:rPr>
              <a:t>Условные</a:t>
            </a:r>
          </a:p>
          <a:p>
            <a:pPr algn="ctr"/>
            <a:r>
              <a:rPr lang="ru-RU" sz="3600" b="1" dirty="0" smtClean="0">
                <a:latin typeface="Comic Sans MS" pitchFamily="66" charset="0"/>
              </a:rPr>
              <a:t>рефлексы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32777" name="AutoShape 9"/>
          <p:cNvSpPr>
            <a:spLocks noChangeArrowheads="1"/>
          </p:cNvSpPr>
          <p:nvPr/>
        </p:nvSpPr>
        <p:spPr bwMode="auto">
          <a:xfrm>
            <a:off x="857224" y="2928934"/>
            <a:ext cx="3714776" cy="2286016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smtClean="0">
                <a:latin typeface="Comic Sans MS" pitchFamily="66" charset="0"/>
              </a:rPr>
              <a:t>Безусловные</a:t>
            </a:r>
          </a:p>
          <a:p>
            <a:pPr algn="ctr"/>
            <a:r>
              <a:rPr lang="ru-RU" sz="3600" b="1" dirty="0" smtClean="0">
                <a:latin typeface="Comic Sans MS" pitchFamily="66" charset="0"/>
              </a:rPr>
              <a:t>рефлексы</a:t>
            </a:r>
            <a:endParaRPr lang="ru-RU" sz="36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strips dir="r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27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6"/>
                  </p:tgtEl>
                </p:cond>
              </p:nextCondLst>
            </p:seq>
          </p:childTnLst>
        </p:cTn>
      </p:par>
    </p:tnLst>
    <p:bldLst>
      <p:bldP spid="32776" grpId="0" animBg="1"/>
      <p:bldP spid="327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9"/>
          <p:cNvSpPr txBox="1">
            <a:spLocks noChangeArrowheads="1"/>
          </p:cNvSpPr>
          <p:nvPr/>
        </p:nvSpPr>
        <p:spPr bwMode="auto">
          <a:xfrm>
            <a:off x="3870325" y="5527675"/>
            <a:ext cx="1514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Щас укушу!!!</a:t>
            </a:r>
          </a:p>
        </p:txBody>
      </p:sp>
      <p:pic>
        <p:nvPicPr>
          <p:cNvPr id="4099" name="Picture 18" descr="animal3d (4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419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17"/>
          <p:cNvSpPr txBox="1">
            <a:spLocks noChangeArrowheads="1"/>
          </p:cNvSpPr>
          <p:nvPr/>
        </p:nvSpPr>
        <p:spPr bwMode="auto">
          <a:xfrm>
            <a:off x="6500826" y="3429000"/>
            <a:ext cx="1514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Щас укушу!!!</a:t>
            </a:r>
          </a:p>
        </p:txBody>
      </p:sp>
      <p:pic>
        <p:nvPicPr>
          <p:cNvPr id="4101" name="Picture 16" descr="animal3d (4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071678"/>
            <a:ext cx="137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15"/>
          <p:cNvSpPr txBox="1">
            <a:spLocks noChangeArrowheads="1"/>
          </p:cNvSpPr>
          <p:nvPr/>
        </p:nvSpPr>
        <p:spPr bwMode="auto">
          <a:xfrm>
            <a:off x="1357290" y="3429000"/>
            <a:ext cx="1738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МолодЕЕЕц</a:t>
            </a:r>
            <a:r>
              <a:rPr lang="ru-RU" dirty="0">
                <a:latin typeface="Comic Sans MS" pitchFamily="66" charset="0"/>
              </a:rPr>
              <a:t>!!!</a:t>
            </a:r>
          </a:p>
        </p:txBody>
      </p:sp>
      <p:pic>
        <p:nvPicPr>
          <p:cNvPr id="4103" name="Picture 14" descr="animal3d (6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214554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749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№8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685800" y="990600"/>
            <a:ext cx="7696200" cy="2133600"/>
          </a:xfrm>
        </p:spPr>
        <p:txBody>
          <a:bodyPr>
            <a:normAutofit/>
          </a:bodyPr>
          <a:lstStyle/>
          <a:p>
            <a:pPr algn="ct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ru-RU" sz="3600" b="1" dirty="0" smtClean="0"/>
              <a:t>Пример условного рефлекса </a:t>
            </a:r>
            <a:endParaRPr lang="ru-RU" sz="3600" b="1" dirty="0" smtClean="0"/>
          </a:p>
          <a:p>
            <a:pPr eaLnBrk="1" hangingPunct="1"/>
            <a:endParaRPr lang="ru-RU" dirty="0" smtClean="0">
              <a:solidFill>
                <a:schemeClr val="hlink"/>
              </a:solidFill>
            </a:endParaRPr>
          </a:p>
        </p:txBody>
      </p:sp>
      <p:sp>
        <p:nvSpPr>
          <p:cNvPr id="5128" name="Cloud"/>
          <p:cNvSpPr>
            <a:spLocks noChangeAspect="1" noEditPoints="1" noChangeArrowheads="1"/>
          </p:cNvSpPr>
          <p:nvPr/>
        </p:nvSpPr>
        <p:spPr bwMode="auto">
          <a:xfrm>
            <a:off x="928662" y="1928802"/>
            <a:ext cx="3500462" cy="22098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800" b="1" dirty="0"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Реакция собаки на кличку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129" name="Cloud"/>
          <p:cNvSpPr>
            <a:spLocks noChangeAspect="1" noEditPoints="1" noChangeArrowheads="1"/>
          </p:cNvSpPr>
          <p:nvPr/>
        </p:nvSpPr>
        <p:spPr bwMode="auto">
          <a:xfrm>
            <a:off x="2895600" y="4267200"/>
            <a:ext cx="3048000" cy="204311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ru-RU" sz="3600" b="1" dirty="0" smtClean="0">
              <a:solidFill>
                <a:srgbClr val="B00000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ru-RU" sz="3600" b="1" dirty="0" smtClean="0">
                <a:solidFill>
                  <a:srgbClr val="B00000"/>
                </a:solidFill>
                <a:latin typeface="Comic Sans MS" pitchFamily="66" charset="0"/>
              </a:rPr>
              <a:t>кашель</a:t>
            </a:r>
            <a:endParaRPr lang="ru-RU" sz="3600" b="1" dirty="0">
              <a:solidFill>
                <a:srgbClr val="B00000"/>
              </a:solidFill>
              <a:latin typeface="Comic Sans MS" pitchFamily="66" charset="0"/>
            </a:endParaRPr>
          </a:p>
        </p:txBody>
      </p:sp>
      <p:sp>
        <p:nvSpPr>
          <p:cNvPr id="5130" name="Cloud"/>
          <p:cNvSpPr>
            <a:spLocks noChangeAspect="1" noEditPoints="1" noChangeArrowheads="1"/>
          </p:cNvSpPr>
          <p:nvPr/>
        </p:nvSpPr>
        <p:spPr bwMode="auto">
          <a:xfrm>
            <a:off x="5357818" y="2000240"/>
            <a:ext cx="3246437" cy="19907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ru-RU" sz="3600" b="1" dirty="0" smtClean="0">
              <a:solidFill>
                <a:srgbClr val="B00000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ru-RU" sz="3600" b="1" dirty="0" smtClean="0">
                <a:solidFill>
                  <a:srgbClr val="B00000"/>
                </a:solidFill>
                <a:latin typeface="Comic Sans MS" pitchFamily="66" charset="0"/>
              </a:rPr>
              <a:t>чихание</a:t>
            </a:r>
            <a:endParaRPr lang="ru-RU" sz="3600" b="1" dirty="0" smtClean="0">
              <a:solidFill>
                <a:srgbClr val="B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 tmFilter="0,0; .5, 0; 1, 1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 tmFilter="0,0; .5, 0; 1, 1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  <p:bldP spid="5128" grpId="0" animBg="1"/>
      <p:bldP spid="5129" grpId="0" animBg="1"/>
      <p:bldP spid="513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272</Words>
  <Application>Microsoft Office PowerPoint</Application>
  <PresentationFormat>Экран (4:3)</PresentationFormat>
  <Paragraphs>110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Рефлекторная природа поведения</vt:lpstr>
      <vt:lpstr>№1</vt:lpstr>
      <vt:lpstr>№2</vt:lpstr>
      <vt:lpstr>№3</vt:lpstr>
      <vt:lpstr>№4</vt:lpstr>
      <vt:lpstr>№5</vt:lpstr>
      <vt:lpstr>№6</vt:lpstr>
      <vt:lpstr>№7</vt:lpstr>
      <vt:lpstr>№8</vt:lpstr>
      <vt:lpstr>№9</vt:lpstr>
      <vt:lpstr>№10</vt:lpstr>
      <vt:lpstr>Вы МОЛОДЦЫ!!!                                                  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Admin</cp:lastModifiedBy>
  <cp:revision>21</cp:revision>
  <dcterms:created xsi:type="dcterms:W3CDTF">2014-11-26T09:31:56Z</dcterms:created>
  <dcterms:modified xsi:type="dcterms:W3CDTF">2018-02-24T14:00:30Z</dcterms:modified>
</cp:coreProperties>
</file>