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sldIdLst>
    <p:sldId id="283" r:id="rId2"/>
    <p:sldId id="284" r:id="rId3"/>
    <p:sldId id="285" r:id="rId4"/>
    <p:sldId id="286" r:id="rId5"/>
    <p:sldId id="278" r:id="rId6"/>
    <p:sldId id="296" r:id="rId7"/>
    <p:sldId id="297" r:id="rId8"/>
    <p:sldId id="298" r:id="rId9"/>
    <p:sldId id="287" r:id="rId10"/>
    <p:sldId id="304" r:id="rId11"/>
    <p:sldId id="288" r:id="rId12"/>
    <p:sldId id="292" r:id="rId13"/>
    <p:sldId id="293" r:id="rId14"/>
    <p:sldId id="294" r:id="rId15"/>
    <p:sldId id="295" r:id="rId16"/>
    <p:sldId id="289" r:id="rId17"/>
    <p:sldId id="314" r:id="rId18"/>
    <p:sldId id="315" r:id="rId19"/>
    <p:sldId id="316" r:id="rId20"/>
    <p:sldId id="270" r:id="rId21"/>
    <p:sldId id="279" r:id="rId22"/>
    <p:sldId id="299" r:id="rId23"/>
    <p:sldId id="300" r:id="rId24"/>
    <p:sldId id="301" r:id="rId25"/>
    <p:sldId id="302" r:id="rId26"/>
    <p:sldId id="303" r:id="rId27"/>
    <p:sldId id="305" r:id="rId28"/>
    <p:sldId id="306" r:id="rId29"/>
    <p:sldId id="307" r:id="rId30"/>
    <p:sldId id="313" r:id="rId31"/>
    <p:sldId id="311" r:id="rId32"/>
    <p:sldId id="312" r:id="rId3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outlineView">
  <p:normalViewPr>
    <p:restoredLeft sz="34567" autoAdjust="0"/>
    <p:restoredTop sz="86344" autoAdjust="0"/>
  </p:normalViewPr>
  <p:slideViewPr>
    <p:cSldViewPr>
      <p:cViewPr>
        <p:scale>
          <a:sx n="75" d="100"/>
          <a:sy n="75" d="100"/>
        </p:scale>
        <p:origin x="-282" y="-144"/>
      </p:cViewPr>
      <p:guideLst>
        <p:guide orient="horz" pos="2160"/>
        <p:guide pos="2880"/>
      </p:guideLst>
    </p:cSldViewPr>
  </p:slideViewPr>
  <p:outlineViewPr>
    <p:cViewPr>
      <p:scale>
        <a:sx n="33" d="100"/>
        <a:sy n="33" d="100"/>
      </p:scale>
      <p:origin x="0" y="9534"/>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4A091C3-4084-4776-A131-3EF6A8C52A14}" type="datetimeFigureOut">
              <a:rPr lang="ru-RU" smtClean="0"/>
              <a:pPr/>
              <a:t>29.01.2018</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E5A96F0-2459-4E5B-AB86-13865F629889}"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5B106E36-FD25-4E2D-B0AA-010F637433A0}" type="datetimeFigureOut">
              <a:rPr lang="ru-RU" smtClean="0"/>
              <a:pPr/>
              <a:t>29.01.2018</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29.01.2018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29.01.2018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29.01.2018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29.01.2018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29.01.2018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29.01.2018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29.01.2018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29.01.2018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29.01.2018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29.01.2018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725C68B6-61C2-468F-89AB-4B9F7531AA68}"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B106E36-FD25-4E2D-B0AA-010F637433A0}" type="datetimeFigureOut">
              <a:rPr lang="ru-RU" smtClean="0"/>
              <a:pPr/>
              <a:t>29.01.2018</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25C68B6-61C2-468F-89AB-4B9F7531AA68}"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4.xml"/><Relationship Id="rId4" Type="http://schemas.openxmlformats.org/officeDocument/2006/relationships/image" Target="../media/image27.jpeg"/></Relationships>
</file>

<file path=ppt/slides/_rels/slide32.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audio" Target="../media/audio1.wav"/><Relationship Id="rId1" Type="http://schemas.openxmlformats.org/officeDocument/2006/relationships/slideLayout" Target="../slideLayouts/slideLayout3.xml"/><Relationship Id="rId4" Type="http://schemas.openxmlformats.org/officeDocument/2006/relationships/image" Target="../media/image29.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Documents and Settings\User\Мои документы\гулнар апай семинар\анимашки\биология\animashki-35.gif"/>
          <p:cNvPicPr>
            <a:picLocks noChangeAspect="1" noChangeArrowheads="1"/>
          </p:cNvPicPr>
          <p:nvPr/>
        </p:nvPicPr>
        <p:blipFill>
          <a:blip r:embed="rId2"/>
          <a:srcRect/>
          <a:stretch>
            <a:fillRect/>
          </a:stretch>
        </p:blipFill>
        <p:spPr bwMode="auto">
          <a:xfrm>
            <a:off x="0" y="0"/>
            <a:ext cx="2214546" cy="1523607"/>
          </a:xfrm>
          <a:prstGeom prst="rect">
            <a:avLst/>
          </a:prstGeom>
          <a:noFill/>
          <a:ln w="9525">
            <a:noFill/>
            <a:miter lim="800000"/>
            <a:headEnd/>
            <a:tailEnd/>
          </a:ln>
        </p:spPr>
      </p:pic>
      <p:pic>
        <p:nvPicPr>
          <p:cNvPr id="6" name="Picture 3" descr="C:\Documents and Settings\User\Мои документы\гулнар апай семинар\анимашки\биология\ptica-88.gif"/>
          <p:cNvPicPr>
            <a:picLocks noChangeAspect="1" noChangeArrowheads="1" noCrop="1"/>
          </p:cNvPicPr>
          <p:nvPr/>
        </p:nvPicPr>
        <p:blipFill>
          <a:blip r:embed="rId3"/>
          <a:srcRect/>
          <a:stretch>
            <a:fillRect/>
          </a:stretch>
        </p:blipFill>
        <p:spPr bwMode="auto">
          <a:xfrm>
            <a:off x="7429520" y="4019553"/>
            <a:ext cx="1924034" cy="2838447"/>
          </a:xfrm>
          <a:prstGeom prst="rect">
            <a:avLst/>
          </a:prstGeom>
          <a:noFill/>
          <a:ln w="9525">
            <a:noFill/>
            <a:miter lim="800000"/>
            <a:headEnd/>
            <a:tailEnd/>
          </a:ln>
        </p:spPr>
      </p:pic>
      <p:sp>
        <p:nvSpPr>
          <p:cNvPr id="7" name="Прямоугольник 6"/>
          <p:cNvSpPr/>
          <p:nvPr/>
        </p:nvSpPr>
        <p:spPr>
          <a:xfrm>
            <a:off x="1785918" y="1000108"/>
            <a:ext cx="5929354" cy="3000396"/>
          </a:xfrm>
          <a:prstGeom prst="rect">
            <a:avLst/>
          </a:prstGeom>
          <a:noFill/>
        </p:spPr>
        <p:txBody>
          <a:bodyPr>
            <a:prstTxWarp prst="textDeflate">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Lesson</a:t>
            </a:r>
            <a:r>
              <a:rPr lang="ru-RU"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a:t>
            </a:r>
            <a:endPar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endParaRPr>
          </a:p>
          <a:p>
            <a:pPr algn="ctr" fontAlgn="auto">
              <a:spcBef>
                <a:spcPts val="0"/>
              </a:spcBef>
              <a:spcAft>
                <a:spcPts val="0"/>
              </a:spcAft>
              <a:defRPr/>
            </a:pP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”Customs and traditions</a:t>
            </a:r>
            <a:r>
              <a:rPr lang="kk-KZ"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and  foods of Kazakhstan”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214290"/>
            <a:ext cx="7772400" cy="785818"/>
          </a:xfrm>
        </p:spPr>
        <p:txBody>
          <a:bodyPr/>
          <a:lstStyle/>
          <a:p>
            <a:r>
              <a:rPr smtClean="0"/>
              <a:t>              Vocabulary.</a:t>
            </a:r>
            <a:endParaRPr lang="ru-RU" dirty="0"/>
          </a:p>
        </p:txBody>
      </p:sp>
      <p:sp>
        <p:nvSpPr>
          <p:cNvPr id="3" name="Текст 2"/>
          <p:cNvSpPr>
            <a:spLocks noGrp="1"/>
          </p:cNvSpPr>
          <p:nvPr>
            <p:ph type="body" idx="1"/>
          </p:nvPr>
        </p:nvSpPr>
        <p:spPr>
          <a:xfrm>
            <a:off x="530352" y="1071546"/>
            <a:ext cx="7772400" cy="5572164"/>
          </a:xfrm>
        </p:spPr>
        <p:txBody>
          <a:bodyPr/>
          <a:lstStyle/>
          <a:p>
            <a:r>
              <a:rPr lang="en-US" dirty="0" smtClean="0"/>
              <a:t> </a:t>
            </a:r>
            <a:r>
              <a:rPr lang="en-US" sz="3200" dirty="0" smtClean="0">
                <a:solidFill>
                  <a:schemeClr val="bg1"/>
                </a:solidFill>
              </a:rPr>
              <a:t>Custom –</a:t>
            </a:r>
            <a:r>
              <a:rPr lang="ru-RU" sz="3200" dirty="0" err="1" smtClean="0">
                <a:solidFill>
                  <a:schemeClr val="bg1"/>
                </a:solidFill>
              </a:rPr>
              <a:t>салт</a:t>
            </a:r>
            <a:r>
              <a:rPr lang="ru-RU" sz="3200" dirty="0" smtClean="0">
                <a:solidFill>
                  <a:schemeClr val="bg1"/>
                </a:solidFill>
              </a:rPr>
              <a:t> </a:t>
            </a:r>
            <a:r>
              <a:rPr lang="ru-RU" sz="3200" dirty="0" err="1" smtClean="0">
                <a:solidFill>
                  <a:schemeClr val="bg1"/>
                </a:solidFill>
              </a:rPr>
              <a:t>дәстур</a:t>
            </a:r>
            <a:r>
              <a:rPr lang="ru-RU" sz="3200" dirty="0" smtClean="0">
                <a:solidFill>
                  <a:schemeClr val="bg1"/>
                </a:solidFill>
              </a:rPr>
              <a:t> </a:t>
            </a:r>
            <a:r>
              <a:rPr lang="en-US" sz="3200" dirty="0" smtClean="0">
                <a:solidFill>
                  <a:schemeClr val="bg1"/>
                </a:solidFill>
              </a:rPr>
              <a:t/>
            </a:r>
            <a:br>
              <a:rPr lang="en-US" sz="3200" dirty="0" smtClean="0">
                <a:solidFill>
                  <a:schemeClr val="bg1"/>
                </a:solidFill>
              </a:rPr>
            </a:br>
            <a:r>
              <a:rPr lang="en-US" sz="3200" dirty="0" smtClean="0">
                <a:solidFill>
                  <a:schemeClr val="bg1"/>
                </a:solidFill>
              </a:rPr>
              <a:t>uncovering brides face – </a:t>
            </a:r>
            <a:r>
              <a:rPr lang="ru-RU" sz="3200" dirty="0" err="1" smtClean="0">
                <a:solidFill>
                  <a:schemeClr val="bg1"/>
                </a:solidFill>
              </a:rPr>
              <a:t>келіннің бетін</a:t>
            </a:r>
            <a:r>
              <a:rPr lang="ru-RU" sz="3200" dirty="0" smtClean="0">
                <a:solidFill>
                  <a:schemeClr val="bg1"/>
                </a:solidFill>
              </a:rPr>
              <a:t> </a:t>
            </a:r>
            <a:r>
              <a:rPr lang="ru-RU" sz="3200" dirty="0" err="1" smtClean="0">
                <a:solidFill>
                  <a:schemeClr val="bg1"/>
                </a:solidFill>
              </a:rPr>
              <a:t>ашу</a:t>
            </a:r>
            <a:r>
              <a:rPr lang="en-US" sz="3200" dirty="0" smtClean="0">
                <a:solidFill>
                  <a:schemeClr val="bg1"/>
                </a:solidFill>
              </a:rPr>
              <a:t> </a:t>
            </a:r>
            <a:br>
              <a:rPr lang="en-US" sz="3200" dirty="0" smtClean="0">
                <a:solidFill>
                  <a:schemeClr val="bg1"/>
                </a:solidFill>
              </a:rPr>
            </a:br>
            <a:r>
              <a:rPr lang="en-US" sz="3200" dirty="0" smtClean="0">
                <a:solidFill>
                  <a:schemeClr val="bg1"/>
                </a:solidFill>
              </a:rPr>
              <a:t>a veil – </a:t>
            </a:r>
            <a:r>
              <a:rPr lang="ru-RU" sz="3200" dirty="0" err="1" smtClean="0">
                <a:solidFill>
                  <a:schemeClr val="bg1"/>
                </a:solidFill>
              </a:rPr>
              <a:t>шымылдық</a:t>
            </a:r>
            <a:r>
              <a:rPr lang="en-US" sz="3200" dirty="0" smtClean="0">
                <a:solidFill>
                  <a:schemeClr val="bg1"/>
                </a:solidFill>
              </a:rPr>
              <a:t> </a:t>
            </a:r>
            <a:br>
              <a:rPr lang="en-US" sz="3200" dirty="0" smtClean="0">
                <a:solidFill>
                  <a:schemeClr val="bg1"/>
                </a:solidFill>
              </a:rPr>
            </a:br>
            <a:r>
              <a:rPr lang="en-US" sz="3200" dirty="0" smtClean="0">
                <a:solidFill>
                  <a:schemeClr val="bg1"/>
                </a:solidFill>
              </a:rPr>
              <a:t>to introduce - </a:t>
            </a:r>
            <a:r>
              <a:rPr lang="ru-RU" sz="3200" dirty="0" err="1" smtClean="0">
                <a:solidFill>
                  <a:schemeClr val="bg1"/>
                </a:solidFill>
              </a:rPr>
              <a:t>таныстыру</a:t>
            </a:r>
            <a:r>
              <a:rPr lang="en-US" sz="3200" dirty="0" smtClean="0">
                <a:solidFill>
                  <a:schemeClr val="bg1"/>
                </a:solidFill>
              </a:rPr>
              <a:t> </a:t>
            </a:r>
            <a:br>
              <a:rPr lang="en-US" sz="3200" dirty="0" smtClean="0">
                <a:solidFill>
                  <a:schemeClr val="bg1"/>
                </a:solidFill>
              </a:rPr>
            </a:br>
            <a:r>
              <a:rPr lang="en-US" sz="3200" dirty="0" smtClean="0">
                <a:solidFill>
                  <a:schemeClr val="bg1"/>
                </a:solidFill>
              </a:rPr>
              <a:t>a guest - </a:t>
            </a:r>
            <a:r>
              <a:rPr lang="ru-RU" sz="3200" dirty="0" err="1" smtClean="0">
                <a:solidFill>
                  <a:schemeClr val="bg1"/>
                </a:solidFill>
              </a:rPr>
              <a:t>қонақ</a:t>
            </a:r>
            <a:r>
              <a:rPr lang="en-US" sz="3200" dirty="0" smtClean="0">
                <a:solidFill>
                  <a:schemeClr val="bg1"/>
                </a:solidFill>
              </a:rPr>
              <a:t> </a:t>
            </a:r>
            <a:br>
              <a:rPr lang="en-US" sz="3200" dirty="0" smtClean="0">
                <a:solidFill>
                  <a:schemeClr val="bg1"/>
                </a:solidFill>
              </a:rPr>
            </a:br>
            <a:r>
              <a:rPr lang="en-US" sz="3200" dirty="0" smtClean="0">
                <a:solidFill>
                  <a:schemeClr val="bg1"/>
                </a:solidFill>
              </a:rPr>
              <a:t>a bride groom – </a:t>
            </a:r>
            <a:r>
              <a:rPr lang="ru-RU" sz="3200" dirty="0" err="1" smtClean="0">
                <a:solidFill>
                  <a:schemeClr val="bg1"/>
                </a:solidFill>
              </a:rPr>
              <a:t>күеу жігіттің туысы</a:t>
            </a:r>
            <a:r>
              <a:rPr lang="en-US" sz="3200" dirty="0" smtClean="0">
                <a:solidFill>
                  <a:schemeClr val="bg1"/>
                </a:solidFill>
              </a:rPr>
              <a:t> </a:t>
            </a:r>
            <a:br>
              <a:rPr lang="en-US" sz="3200" dirty="0" smtClean="0">
                <a:solidFill>
                  <a:schemeClr val="bg1"/>
                </a:solidFill>
              </a:rPr>
            </a:br>
            <a:r>
              <a:rPr lang="en-US" sz="3200" dirty="0" smtClean="0">
                <a:solidFill>
                  <a:schemeClr val="bg1"/>
                </a:solidFill>
              </a:rPr>
              <a:t>ancient - </a:t>
            </a:r>
            <a:r>
              <a:rPr lang="ru-RU" sz="3200" dirty="0" err="1" smtClean="0">
                <a:solidFill>
                  <a:schemeClr val="bg1"/>
                </a:solidFill>
              </a:rPr>
              <a:t>көне</a:t>
            </a:r>
            <a:r>
              <a:rPr lang="en-US" sz="3200" dirty="0" smtClean="0">
                <a:solidFill>
                  <a:schemeClr val="bg1"/>
                </a:solidFill>
              </a:rPr>
              <a:t> </a:t>
            </a:r>
            <a:br>
              <a:rPr lang="en-US" sz="3200" dirty="0" smtClean="0">
                <a:solidFill>
                  <a:schemeClr val="bg1"/>
                </a:solidFill>
              </a:rPr>
            </a:br>
            <a:r>
              <a:rPr lang="en-US" sz="3200" dirty="0" smtClean="0">
                <a:solidFill>
                  <a:schemeClr val="bg1"/>
                </a:solidFill>
              </a:rPr>
              <a:t>respected - </a:t>
            </a:r>
            <a:r>
              <a:rPr lang="ru-RU" sz="3200" dirty="0" err="1" smtClean="0">
                <a:solidFill>
                  <a:schemeClr val="bg1"/>
                </a:solidFill>
              </a:rPr>
              <a:t>сыйлы</a:t>
            </a:r>
            <a:r>
              <a:rPr lang="en-US" sz="3200" dirty="0" smtClean="0">
                <a:solidFill>
                  <a:schemeClr val="bg1"/>
                </a:solidFill>
              </a:rPr>
              <a:t> </a:t>
            </a:r>
            <a:br>
              <a:rPr lang="en-US" sz="3200" dirty="0" smtClean="0">
                <a:solidFill>
                  <a:schemeClr val="bg1"/>
                </a:solidFill>
              </a:rPr>
            </a:br>
            <a:r>
              <a:rPr lang="en-US" sz="3200" dirty="0" smtClean="0">
                <a:solidFill>
                  <a:schemeClr val="bg1"/>
                </a:solidFill>
              </a:rPr>
              <a:t>to bless – </a:t>
            </a:r>
            <a:r>
              <a:rPr lang="ru-RU" sz="3200" dirty="0" smtClean="0">
                <a:solidFill>
                  <a:schemeClr val="bg1"/>
                </a:solidFill>
              </a:rPr>
              <a:t>бата беру </a:t>
            </a:r>
            <a:endParaRPr lang="ru-RU" sz="3200" dirty="0">
              <a:solidFill>
                <a:schemeClr val="bg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285728"/>
            <a:ext cx="7772400" cy="1071570"/>
          </a:xfrm>
        </p:spPr>
        <p:txBody>
          <a:bodyPr/>
          <a:lstStyle/>
          <a:p>
            <a:r>
              <a:rPr smtClean="0"/>
              <a:t>            </a:t>
            </a:r>
            <a:r>
              <a:rPr sz="6600" smtClean="0"/>
              <a:t>New  lesson</a:t>
            </a:r>
            <a:endParaRPr lang="ru-RU" sz="6600" dirty="0"/>
          </a:p>
        </p:txBody>
      </p:sp>
      <p:pic>
        <p:nvPicPr>
          <p:cNvPr id="4" name="Picture 2" descr="http://worldofteacher.com/uploads/posts/2012-02/1330336521_slayd1.jpg"/>
          <p:cNvPicPr>
            <a:picLocks noChangeAspect="1" noChangeArrowheads="1"/>
          </p:cNvPicPr>
          <p:nvPr/>
        </p:nvPicPr>
        <p:blipFill>
          <a:blip r:embed="rId2"/>
          <a:srcRect/>
          <a:stretch>
            <a:fillRect/>
          </a:stretch>
        </p:blipFill>
        <p:spPr bwMode="auto">
          <a:xfrm>
            <a:off x="1214414" y="1428744"/>
            <a:ext cx="6858000" cy="5429256"/>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0" name="Picture 4" descr="http://fs00.infourok.ru/images/doc/193/220436/310/img4.jpg"/>
          <p:cNvPicPr>
            <a:picLocks noChangeAspect="1" noChangeArrowheads="1"/>
          </p:cNvPicPr>
          <p:nvPr/>
        </p:nvPicPr>
        <p:blipFill>
          <a:blip r:embed="rId2"/>
          <a:srcRect/>
          <a:stretch>
            <a:fillRect/>
          </a:stretch>
        </p:blipFill>
        <p:spPr bwMode="auto">
          <a:xfrm>
            <a:off x="285720" y="357166"/>
            <a:ext cx="8501122" cy="6286544"/>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fs00.infourok.ru/images/doc/226/247863/img10.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375026"/>
            <a:ext cx="7772400" cy="857256"/>
          </a:xfrm>
        </p:spPr>
        <p:txBody>
          <a:bodyPr/>
          <a:lstStyle/>
          <a:p>
            <a:r>
              <a:rPr lang="en-US" dirty="0" err="1" smtClean="0"/>
              <a:t>Beshbarmak</a:t>
            </a:r>
            <a:endParaRPr lang="ru-RU" dirty="0"/>
          </a:p>
        </p:txBody>
      </p:sp>
      <p:sp>
        <p:nvSpPr>
          <p:cNvPr id="3" name="Подзаголовок 2"/>
          <p:cNvSpPr>
            <a:spLocks noGrp="1"/>
          </p:cNvSpPr>
          <p:nvPr>
            <p:ph type="subTitle" idx="1"/>
          </p:nvPr>
        </p:nvSpPr>
        <p:spPr/>
        <p:txBody>
          <a:bodyPr/>
          <a:lstStyle/>
          <a:p>
            <a:endParaRPr lang="ru-RU"/>
          </a:p>
        </p:txBody>
      </p:sp>
      <p:pic>
        <p:nvPicPr>
          <p:cNvPr id="18434" name="Picture 2" descr="http://astana-astana.net/wp-content/uploads/2010/06/traditional-kazakh-food.jpg"/>
          <p:cNvPicPr>
            <a:picLocks noChangeAspect="1" noChangeArrowheads="1"/>
          </p:cNvPicPr>
          <p:nvPr/>
        </p:nvPicPr>
        <p:blipFill>
          <a:blip r:embed="rId2"/>
          <a:srcRect/>
          <a:stretch>
            <a:fillRect/>
          </a:stretch>
        </p:blipFill>
        <p:spPr bwMode="auto">
          <a:xfrm>
            <a:off x="857224" y="1500174"/>
            <a:ext cx="7291917" cy="4951823"/>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kazakh.ru/photo/kitchen/009.jpg"/>
          <p:cNvPicPr>
            <a:picLocks noChangeAspect="1" noChangeArrowheads="1"/>
          </p:cNvPicPr>
          <p:nvPr/>
        </p:nvPicPr>
        <p:blipFill>
          <a:blip r:embed="rId2"/>
          <a:srcRect/>
          <a:stretch>
            <a:fillRect/>
          </a:stretch>
        </p:blipFill>
        <p:spPr bwMode="auto">
          <a:xfrm>
            <a:off x="857224" y="1178703"/>
            <a:ext cx="7429552" cy="5464983"/>
          </a:xfrm>
          <a:prstGeom prst="rect">
            <a:avLst/>
          </a:prstGeom>
          <a:noFill/>
        </p:spPr>
      </p:pic>
      <p:sp>
        <p:nvSpPr>
          <p:cNvPr id="5" name="Заголовок 4"/>
          <p:cNvSpPr>
            <a:spLocks noGrp="1"/>
          </p:cNvSpPr>
          <p:nvPr>
            <p:ph type="ctrTitle"/>
          </p:nvPr>
        </p:nvSpPr>
        <p:spPr>
          <a:xfrm>
            <a:off x="685800" y="214291"/>
            <a:ext cx="7772400" cy="964413"/>
          </a:xfrm>
        </p:spPr>
        <p:txBody>
          <a:bodyPr/>
          <a:lstStyle/>
          <a:p>
            <a:r>
              <a:rPr lang="en-US" dirty="0" err="1"/>
              <a:t>B</a:t>
            </a:r>
            <a:r>
              <a:rPr lang="en-US" dirty="0" err="1" smtClean="0"/>
              <a:t>aursak</a:t>
            </a:r>
            <a:endParaRPr lang="ru-RU"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p:txBody>
          <a:bodyPr/>
          <a:lstStyle/>
          <a:p>
            <a:endParaRPr lang="ru-RU" dirty="0"/>
          </a:p>
        </p:txBody>
      </p:sp>
      <p:sp>
        <p:nvSpPr>
          <p:cNvPr id="2" name="Заголовок 1"/>
          <p:cNvSpPr>
            <a:spLocks noGrp="1"/>
          </p:cNvSpPr>
          <p:nvPr>
            <p:ph type="ctrTitle"/>
          </p:nvPr>
        </p:nvSpPr>
        <p:spPr>
          <a:xfrm>
            <a:off x="533400" y="214290"/>
            <a:ext cx="7851648" cy="1785950"/>
          </a:xfrm>
        </p:spPr>
        <p:txBody>
          <a:bodyPr/>
          <a:lstStyle/>
          <a:p>
            <a:r>
              <a:rPr lang="en-US" dirty="0" smtClean="0">
                <a:solidFill>
                  <a:schemeClr val="tx1"/>
                </a:solidFill>
              </a:rPr>
              <a:t>KAZAKH NATIONAL GAMES</a:t>
            </a:r>
            <a:endParaRPr lang="ru-RU" dirty="0">
              <a:solidFill>
                <a:schemeClr val="tx1"/>
              </a:solidFill>
            </a:endParaRPr>
          </a:p>
        </p:txBody>
      </p:sp>
    </p:spTree>
    <p:extLst>
      <p:ext uri="{BB962C8B-B14F-4D97-AF65-F5344CB8AC3E}">
        <p14:creationId xmlns:p14="http://schemas.microsoft.com/office/powerpoint/2010/main" xmlns="" val="9030245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4290"/>
            <a:ext cx="8229600" cy="1285884"/>
          </a:xfrm>
        </p:spPr>
        <p:txBody>
          <a:bodyPr/>
          <a:lstStyle/>
          <a:p>
            <a:r>
              <a:rPr lang="en-US" dirty="0" smtClean="0"/>
              <a:t>                        </a:t>
            </a:r>
            <a:r>
              <a:rPr lang="en-US" dirty="0" err="1" smtClean="0"/>
              <a:t>Kiz</a:t>
            </a:r>
            <a:r>
              <a:rPr lang="en-US" dirty="0" smtClean="0"/>
              <a:t>  </a:t>
            </a:r>
            <a:r>
              <a:rPr lang="en-US" dirty="0" err="1" smtClean="0"/>
              <a:t>Kuu</a:t>
            </a:r>
            <a:endParaRPr lang="ru-RU" dirty="0"/>
          </a:p>
        </p:txBody>
      </p:sp>
      <p:pic>
        <p:nvPicPr>
          <p:cNvPr id="2050" name="Picture 2" descr="http://medialenta.ru/media/images/tugan_zher.kyz-kuu.jpg"/>
          <p:cNvPicPr>
            <a:picLocks noChangeAspect="1" noChangeArrowheads="1"/>
          </p:cNvPicPr>
          <p:nvPr/>
        </p:nvPicPr>
        <p:blipFill>
          <a:blip r:embed="rId2"/>
          <a:srcRect/>
          <a:stretch>
            <a:fillRect/>
          </a:stretch>
        </p:blipFill>
        <p:spPr bwMode="auto">
          <a:xfrm>
            <a:off x="785786" y="1643050"/>
            <a:ext cx="7715304" cy="464347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482183"/>
            <a:ext cx="7772400" cy="750099"/>
          </a:xfrm>
        </p:spPr>
        <p:txBody>
          <a:bodyPr>
            <a:normAutofit fontScale="90000"/>
          </a:bodyPr>
          <a:lstStyle/>
          <a:p>
            <a:r>
              <a:rPr lang="en-US" dirty="0" err="1" smtClean="0"/>
              <a:t>Betashar</a:t>
            </a:r>
            <a:r>
              <a:rPr lang="en-US" dirty="0" smtClean="0"/>
              <a:t> </a:t>
            </a:r>
            <a:endParaRPr lang="ru-RU" dirty="0"/>
          </a:p>
        </p:txBody>
      </p:sp>
      <p:pic>
        <p:nvPicPr>
          <p:cNvPr id="24578" name="Picture 2" descr="https://kazprose.files.wordpress.com/2010/04/d182d0bed0b9.jpg"/>
          <p:cNvPicPr>
            <a:picLocks noChangeAspect="1" noChangeArrowheads="1"/>
          </p:cNvPicPr>
          <p:nvPr/>
        </p:nvPicPr>
        <p:blipFill>
          <a:blip r:embed="rId2"/>
          <a:srcRect/>
          <a:stretch>
            <a:fillRect/>
          </a:stretch>
        </p:blipFill>
        <p:spPr bwMode="auto">
          <a:xfrm>
            <a:off x="952475" y="1393017"/>
            <a:ext cx="7334301" cy="4929222"/>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22530" name="Picture 2" descr="http://fs00.infourok.ru/images/doc/294/294036/img3.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flipH="1">
            <a:off x="500034" y="500042"/>
            <a:ext cx="8143932" cy="550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180975" algn="l"/>
              </a:tabLst>
            </a:pPr>
            <a:r>
              <a:rPr kumimoji="0" lang="en-US" sz="3200" b="0" i="0" u="none" strike="noStrike" cap="none" normalizeH="0" baseline="0" dirty="0" smtClean="0">
                <a:ln>
                  <a:noFill/>
                </a:ln>
                <a:solidFill>
                  <a:srgbClr val="002060"/>
                </a:solidFill>
                <a:effectLst/>
                <a:latin typeface="Monotype Corsiva" pitchFamily="66" charset="0"/>
                <a:cs typeface="Arial" pitchFamily="34" charset="0"/>
              </a:rPr>
              <a:t>                     The  </a:t>
            </a:r>
            <a:r>
              <a:rPr lang="en-US" sz="3200" dirty="0" smtClean="0">
                <a:solidFill>
                  <a:srgbClr val="002060"/>
                </a:solidFill>
                <a:latin typeface="Monotype Corsiva" pitchFamily="66" charset="0"/>
                <a:cs typeface="Arial" pitchFamily="34" charset="0"/>
              </a:rPr>
              <a:t>aim  of  the   lesson:</a:t>
            </a:r>
          </a:p>
          <a:p>
            <a:pPr marL="0" marR="0" lvl="0" indent="0" algn="just" defTabSz="914400" rtl="0" eaLnBrk="1" fontAlgn="base" latinLnBrk="0" hangingPunct="1">
              <a:lnSpc>
                <a:spcPct val="100000"/>
              </a:lnSpc>
              <a:spcBef>
                <a:spcPct val="0"/>
              </a:spcBef>
              <a:spcAft>
                <a:spcPct val="0"/>
              </a:spcAft>
              <a:buClrTx/>
              <a:buSzTx/>
              <a:buFontTx/>
              <a:buNone/>
              <a:tabLst>
                <a:tab pos="180975" algn="l"/>
              </a:tabLst>
            </a:pPr>
            <a:endParaRPr lang="en-US" sz="3200" dirty="0" smtClean="0">
              <a:solidFill>
                <a:srgbClr val="002060"/>
              </a:solidFill>
              <a:latin typeface="Monotype Corsiva" pitchFamily="66"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tab pos="180975" algn="l"/>
              </a:tabLst>
            </a:pPr>
            <a:endParaRPr lang="en-US" sz="3200" dirty="0" smtClean="0">
              <a:solidFill>
                <a:srgbClr val="002060"/>
              </a:solidFill>
              <a:latin typeface="Monotype Corsiva" pitchFamily="66"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tab pos="180975" algn="l"/>
              </a:tabLst>
            </a:pPr>
            <a:endParaRPr lang="en-US" sz="3200" dirty="0" smtClean="0">
              <a:solidFill>
                <a:srgbClr val="002060"/>
              </a:solidFill>
              <a:latin typeface="Monotype Corsiva" pitchFamily="66"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tab pos="180975" algn="l"/>
              </a:tabLst>
            </a:pPr>
            <a:endParaRPr lang="en-US" sz="3200" dirty="0" smtClean="0">
              <a:solidFill>
                <a:srgbClr val="002060"/>
              </a:solidFill>
              <a:latin typeface="Monotype Corsiva" pitchFamily="66"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tab pos="180975" algn="l"/>
              </a:tabLst>
            </a:pPr>
            <a:endParaRPr lang="en-US" sz="3200" dirty="0" smtClean="0">
              <a:solidFill>
                <a:srgbClr val="002060"/>
              </a:solidFill>
              <a:latin typeface="Monotype Corsiva" pitchFamily="66"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tab pos="180975" algn="l"/>
              </a:tabLst>
            </a:pPr>
            <a:endParaRPr lang="en-US" sz="3200" dirty="0" smtClean="0">
              <a:solidFill>
                <a:srgbClr val="002060"/>
              </a:solidFill>
              <a:latin typeface="Monotype Corsiva" pitchFamily="66"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tab pos="180975" algn="l"/>
              </a:tabLst>
            </a:pPr>
            <a:endParaRPr lang="en-US" sz="3200" dirty="0" smtClean="0">
              <a:solidFill>
                <a:srgbClr val="002060"/>
              </a:solidFill>
              <a:latin typeface="Monotype Corsiva" pitchFamily="66"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tab pos="180975" algn="l"/>
              </a:tabLst>
            </a:pPr>
            <a:r>
              <a:rPr lang="en-US" sz="3200" dirty="0" smtClean="0">
                <a:solidFill>
                  <a:srgbClr val="002060"/>
                </a:solidFill>
                <a:latin typeface="Monotype Corsiva" pitchFamily="66" charset="0"/>
                <a:cs typeface="Arial" pitchFamily="34" charset="0"/>
              </a:rPr>
              <a:t> </a:t>
            </a:r>
          </a:p>
          <a:p>
            <a:pPr marL="0" marR="0" lvl="0" indent="0" algn="just" defTabSz="914400" rtl="0" eaLnBrk="1" fontAlgn="base" latinLnBrk="0" hangingPunct="1">
              <a:lnSpc>
                <a:spcPct val="100000"/>
              </a:lnSpc>
              <a:spcBef>
                <a:spcPct val="0"/>
              </a:spcBef>
              <a:spcAft>
                <a:spcPct val="0"/>
              </a:spcAft>
              <a:buClrTx/>
              <a:buSzTx/>
              <a:buFontTx/>
              <a:buNone/>
              <a:tabLst>
                <a:tab pos="180975" algn="l"/>
              </a:tabLst>
            </a:pPr>
            <a:endParaRPr kumimoji="0" lang="en-US" sz="3200" b="0" i="0" u="none" strike="noStrike" cap="none" normalizeH="0" baseline="0" dirty="0" smtClean="0">
              <a:ln>
                <a:noFill/>
              </a:ln>
              <a:solidFill>
                <a:srgbClr val="002060"/>
              </a:solidFill>
              <a:effectLst/>
              <a:latin typeface="Monotype Corsiva" pitchFamily="66"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tab pos="180975" algn="l"/>
              </a:tabLst>
            </a:pPr>
            <a:endParaRPr kumimoji="0" lang="ru-RU" sz="3200" b="0" i="0" u="none" strike="noStrike" cap="none" normalizeH="0" baseline="0" dirty="0" smtClean="0">
              <a:ln>
                <a:noFill/>
              </a:ln>
              <a:solidFill>
                <a:srgbClr val="002060"/>
              </a:solidFill>
              <a:effectLst/>
              <a:latin typeface="Monotype Corsiva" pitchFamily="66" charset="0"/>
              <a:cs typeface="Arial" pitchFamily="34" charset="0"/>
            </a:endParaRPr>
          </a:p>
        </p:txBody>
      </p:sp>
      <p:sp>
        <p:nvSpPr>
          <p:cNvPr id="3" name="Прямоугольник 2"/>
          <p:cNvSpPr/>
          <p:nvPr/>
        </p:nvSpPr>
        <p:spPr>
          <a:xfrm>
            <a:off x="571472" y="1142984"/>
            <a:ext cx="7715304" cy="4401205"/>
          </a:xfrm>
          <a:prstGeom prst="rect">
            <a:avLst/>
          </a:prstGeom>
        </p:spPr>
        <p:txBody>
          <a:bodyPr wrap="square">
            <a:spAutoFit/>
          </a:bodyPr>
          <a:lstStyle/>
          <a:p>
            <a:r>
              <a:rPr lang="en-US" sz="2800" dirty="0" smtClean="0">
                <a:latin typeface="Times New Roman" pitchFamily="18" charset="0"/>
                <a:cs typeface="Times New Roman" pitchFamily="18" charset="0"/>
              </a:rPr>
              <a:t>The aims: 1. To introduce pupils the new words, to get information about traditional food in Kazakhstan and the names of national dishes, to teach pupils how to prepare it. To teach pupils to compare in Kazakhstan</a:t>
            </a:r>
          </a:p>
          <a:p>
            <a:r>
              <a:rPr lang="en-US" sz="2800" dirty="0" smtClean="0">
                <a:latin typeface="Times New Roman" pitchFamily="18" charset="0"/>
                <a:cs typeface="Times New Roman" pitchFamily="18" charset="0"/>
              </a:rPr>
              <a:t/>
            </a:r>
            <a:br>
              <a:rPr lang="en-US" sz="2800" dirty="0" smtClean="0">
                <a:latin typeface="Times New Roman" pitchFamily="18" charset="0"/>
                <a:cs typeface="Times New Roman" pitchFamily="18" charset="0"/>
              </a:rPr>
            </a:br>
            <a:r>
              <a:rPr lang="en-US" sz="2800" dirty="0" smtClean="0">
                <a:latin typeface="Times New Roman" pitchFamily="18" charset="0"/>
                <a:cs typeface="Times New Roman" pitchFamily="18" charset="0"/>
              </a:rPr>
              <a:t>2. To teach pupils to be attentive to each other</a:t>
            </a:r>
          </a:p>
          <a:p>
            <a:r>
              <a:rPr lang="en-US" sz="2800" dirty="0" smtClean="0">
                <a:latin typeface="Times New Roman" pitchFamily="18" charset="0"/>
                <a:cs typeface="Times New Roman" pitchFamily="18" charset="0"/>
              </a:rPr>
              <a:t/>
            </a:r>
            <a:br>
              <a:rPr lang="en-US" sz="2800" dirty="0" smtClean="0">
                <a:latin typeface="Times New Roman" pitchFamily="18" charset="0"/>
                <a:cs typeface="Times New Roman" pitchFamily="18" charset="0"/>
              </a:rPr>
            </a:br>
            <a:r>
              <a:rPr lang="en-US" sz="2800" dirty="0" smtClean="0">
                <a:latin typeface="Times New Roman" pitchFamily="18" charset="0"/>
                <a:cs typeface="Times New Roman" pitchFamily="18" charset="0"/>
              </a:rPr>
              <a:t>3.To develop the skills of speaking ,reading and writing on the theme.</a:t>
            </a:r>
            <a:endParaRPr lang="ru-RU"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rc_mi" descr="http://dic.academic.ru/pictures/enc_biology/animals/persheron.jpg"/>
          <p:cNvPicPr/>
          <p:nvPr/>
        </p:nvPicPr>
        <p:blipFill>
          <a:blip r:embed="rId2"/>
          <a:srcRect/>
          <a:stretch>
            <a:fillRect/>
          </a:stretch>
        </p:blipFill>
        <p:spPr bwMode="auto">
          <a:xfrm flipH="1">
            <a:off x="5214939" y="3500438"/>
            <a:ext cx="3714778" cy="3038574"/>
          </a:xfrm>
          <a:prstGeom prst="rect">
            <a:avLst/>
          </a:prstGeom>
          <a:noFill/>
          <a:ln w="9525">
            <a:noFill/>
            <a:miter lim="800000"/>
            <a:headEnd/>
            <a:tailEnd/>
          </a:ln>
        </p:spPr>
      </p:pic>
      <p:pic>
        <p:nvPicPr>
          <p:cNvPr id="3" name="Рисунок 2" descr="C:\Users\User\Pictures\Kazakhskaya-loshad.jpg"/>
          <p:cNvPicPr/>
          <p:nvPr/>
        </p:nvPicPr>
        <p:blipFill>
          <a:blip r:embed="rId3"/>
          <a:srcRect/>
          <a:stretch>
            <a:fillRect/>
          </a:stretch>
        </p:blipFill>
        <p:spPr bwMode="auto">
          <a:xfrm>
            <a:off x="428596" y="214290"/>
            <a:ext cx="3786214" cy="3071834"/>
          </a:xfrm>
          <a:prstGeom prst="rect">
            <a:avLst/>
          </a:prstGeom>
          <a:noFill/>
          <a:ln w="9525">
            <a:noFill/>
            <a:miter lim="800000"/>
            <a:headEnd/>
            <a:tailEnd/>
          </a:ln>
        </p:spPr>
      </p:pic>
      <p:sp>
        <p:nvSpPr>
          <p:cNvPr id="4" name="TextBox 3"/>
          <p:cNvSpPr txBox="1"/>
          <p:nvPr/>
        </p:nvSpPr>
        <p:spPr>
          <a:xfrm>
            <a:off x="4714876" y="785794"/>
            <a:ext cx="3786214" cy="1815882"/>
          </a:xfrm>
          <a:prstGeom prst="rect">
            <a:avLst/>
          </a:prstGeom>
          <a:noFill/>
        </p:spPr>
        <p:txBody>
          <a:bodyPr wrap="square" rtlCol="0">
            <a:spAutoFit/>
          </a:bodyPr>
          <a:lstStyle/>
          <a:p>
            <a:r>
              <a:rPr lang="en-US" sz="2800" dirty="0" smtClean="0">
                <a:latin typeface="Monotype Corsiva" pitchFamily="66" charset="0"/>
              </a:rPr>
              <a:t>Usually, </a:t>
            </a:r>
            <a:r>
              <a:rPr lang="en-US" sz="2800" b="1" dirty="0" smtClean="0">
                <a:solidFill>
                  <a:srgbClr val="0070C0"/>
                </a:solidFill>
                <a:latin typeface="Monotype Corsiva" pitchFamily="66" charset="0"/>
              </a:rPr>
              <a:t>horse mains </a:t>
            </a:r>
            <a:r>
              <a:rPr lang="en-US" sz="2800" dirty="0" smtClean="0">
                <a:latin typeface="Monotype Corsiva" pitchFamily="66" charset="0"/>
              </a:rPr>
              <a:t>and </a:t>
            </a:r>
            <a:r>
              <a:rPr lang="en-US" sz="2800" b="1" dirty="0" smtClean="0">
                <a:solidFill>
                  <a:srgbClr val="0070C0"/>
                </a:solidFill>
                <a:latin typeface="Monotype Corsiva" pitchFamily="66" charset="0"/>
              </a:rPr>
              <a:t>tails</a:t>
            </a:r>
            <a:r>
              <a:rPr lang="en-US" sz="2800" b="1" dirty="0" smtClean="0">
                <a:latin typeface="Monotype Corsiva" pitchFamily="66" charset="0"/>
              </a:rPr>
              <a:t> </a:t>
            </a:r>
            <a:r>
              <a:rPr lang="en-US" sz="2800" dirty="0" smtClean="0">
                <a:latin typeface="Monotype Corsiva" pitchFamily="66" charset="0"/>
              </a:rPr>
              <a:t>are not trimmed, to make sure the horse’s owner enjoy good health.</a:t>
            </a:r>
            <a:endParaRPr lang="ru-RU" sz="2800" dirty="0">
              <a:latin typeface="Monotype Corsiva" pitchFamily="66" charset="0"/>
            </a:endParaRPr>
          </a:p>
        </p:txBody>
      </p:sp>
      <p:sp>
        <p:nvSpPr>
          <p:cNvPr id="5" name="TextBox 4"/>
          <p:cNvSpPr txBox="1"/>
          <p:nvPr/>
        </p:nvSpPr>
        <p:spPr>
          <a:xfrm>
            <a:off x="285720" y="3714752"/>
            <a:ext cx="4714907" cy="2677656"/>
          </a:xfrm>
          <a:prstGeom prst="rect">
            <a:avLst/>
          </a:prstGeom>
          <a:noFill/>
        </p:spPr>
        <p:txBody>
          <a:bodyPr wrap="square" rtlCol="0">
            <a:spAutoFit/>
          </a:bodyPr>
          <a:lstStyle/>
          <a:p>
            <a:r>
              <a:rPr lang="en-US" sz="2800" dirty="0" smtClean="0">
                <a:latin typeface="Monotype Corsiva" pitchFamily="66" charset="0"/>
              </a:rPr>
              <a:t>When a horse owner dies, people will trim the mane and the tail of his horse to make it look mournful. Therefore, the Kazakh associate the trimmed mane and tails of their horses with mourning and death.</a:t>
            </a:r>
            <a:endParaRPr lang="ru-RU" sz="2800" dirty="0">
              <a:latin typeface="Monotype Corsiva" pitchFamily="66"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8596" y="785794"/>
            <a:ext cx="4429155" cy="1384995"/>
          </a:xfrm>
          <a:prstGeom prst="rect">
            <a:avLst/>
          </a:prstGeom>
          <a:noFill/>
        </p:spPr>
        <p:txBody>
          <a:bodyPr wrap="square" rtlCol="0">
            <a:spAutoFit/>
          </a:bodyPr>
          <a:lstStyle/>
          <a:p>
            <a:r>
              <a:rPr lang="en-US" sz="2800" dirty="0" smtClean="0">
                <a:latin typeface="Monotype Corsiva" pitchFamily="66" charset="0"/>
              </a:rPr>
              <a:t>If </a:t>
            </a:r>
            <a:r>
              <a:rPr lang="en-US" sz="2800" b="1" dirty="0" smtClean="0">
                <a:solidFill>
                  <a:srgbClr val="0070C0"/>
                </a:solidFill>
                <a:latin typeface="Monotype Corsiva" pitchFamily="66" charset="0"/>
              </a:rPr>
              <a:t>a dog  </a:t>
            </a:r>
            <a:r>
              <a:rPr lang="en-US" sz="2800" dirty="0" smtClean="0">
                <a:latin typeface="Monotype Corsiva" pitchFamily="66" charset="0"/>
              </a:rPr>
              <a:t>follows a horseman leaving his village, people would not try to force it back. </a:t>
            </a:r>
            <a:endParaRPr lang="ru-RU" sz="2800" dirty="0">
              <a:latin typeface="Monotype Corsiva" pitchFamily="66" charset="0"/>
            </a:endParaRPr>
          </a:p>
        </p:txBody>
      </p:sp>
      <p:pic>
        <p:nvPicPr>
          <p:cNvPr id="3" name="Рисунок 2" descr="C:\Users\User\Pictures\068_b.jpg"/>
          <p:cNvPicPr/>
          <p:nvPr/>
        </p:nvPicPr>
        <p:blipFill>
          <a:blip r:embed="rId2" cstate="print"/>
          <a:srcRect/>
          <a:stretch>
            <a:fillRect/>
          </a:stretch>
        </p:blipFill>
        <p:spPr bwMode="auto">
          <a:xfrm>
            <a:off x="5072066" y="642918"/>
            <a:ext cx="3386372" cy="2243470"/>
          </a:xfrm>
          <a:prstGeom prst="rect">
            <a:avLst/>
          </a:prstGeom>
          <a:noFill/>
          <a:ln w="9525">
            <a:noFill/>
            <a:miter lim="800000"/>
            <a:headEnd/>
            <a:tailEnd/>
          </a:ln>
        </p:spPr>
      </p:pic>
      <p:pic>
        <p:nvPicPr>
          <p:cNvPr id="1027" name="Picture 3" descr="C:\Users\User\Pictures\1342515062_31.jpg"/>
          <p:cNvPicPr>
            <a:picLocks noChangeAspect="1" noChangeArrowheads="1"/>
          </p:cNvPicPr>
          <p:nvPr/>
        </p:nvPicPr>
        <p:blipFill>
          <a:blip r:embed="rId3"/>
          <a:srcRect/>
          <a:stretch>
            <a:fillRect/>
          </a:stretch>
        </p:blipFill>
        <p:spPr bwMode="auto">
          <a:xfrm>
            <a:off x="928662" y="2714620"/>
            <a:ext cx="2857520" cy="3869327"/>
          </a:xfrm>
          <a:prstGeom prst="rect">
            <a:avLst/>
          </a:prstGeom>
          <a:noFill/>
        </p:spPr>
      </p:pic>
      <p:sp>
        <p:nvSpPr>
          <p:cNvPr id="6" name="TextBox 5"/>
          <p:cNvSpPr txBox="1"/>
          <p:nvPr/>
        </p:nvSpPr>
        <p:spPr>
          <a:xfrm>
            <a:off x="4214810" y="3500438"/>
            <a:ext cx="4357718" cy="1384995"/>
          </a:xfrm>
          <a:prstGeom prst="rect">
            <a:avLst/>
          </a:prstGeom>
          <a:noFill/>
        </p:spPr>
        <p:txBody>
          <a:bodyPr wrap="square" rtlCol="0">
            <a:spAutoFit/>
          </a:bodyPr>
          <a:lstStyle/>
          <a:p>
            <a:r>
              <a:rPr lang="en-US" sz="2800" dirty="0" smtClean="0">
                <a:latin typeface="Monotype Corsiva" pitchFamily="66" charset="0"/>
              </a:rPr>
              <a:t>The dog is devoted to its owner, and if it wants to go with him it means he will have a happy trip.</a:t>
            </a:r>
            <a:endParaRPr lang="ru-RU" sz="2800" dirty="0">
              <a:latin typeface="Monotype Corsiva" pitchFamily="66"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00034" y="285728"/>
            <a:ext cx="7851648" cy="6572272"/>
          </a:xfrm>
        </p:spPr>
        <p:txBody>
          <a:bodyPr>
            <a:normAutofit fontScale="90000"/>
          </a:bodyPr>
          <a:lstStyle/>
          <a:p>
            <a:pPr algn="l"/>
            <a:r>
              <a:rPr lang="en-US" sz="2200" dirty="0" smtClean="0"/>
              <a:t/>
            </a:r>
            <a:br>
              <a:rPr lang="en-US" sz="2200" dirty="0" smtClean="0"/>
            </a:br>
            <a:r>
              <a:rPr lang="en-US" sz="1300" dirty="0" smtClean="0"/>
              <a:t/>
            </a:r>
            <a:br>
              <a:rPr lang="en-US" sz="1300" dirty="0" smtClean="0"/>
            </a:br>
            <a:r>
              <a:rPr lang="en-US" sz="2900" dirty="0" smtClean="0">
                <a:solidFill>
                  <a:srgbClr val="FF0000"/>
                </a:solidFill>
                <a:effectLst/>
              </a:rPr>
              <a:t>The main national dish of Kazakhs is </a:t>
            </a:r>
            <a:r>
              <a:rPr lang="en-US" sz="2900" dirty="0" err="1" smtClean="0">
                <a:solidFill>
                  <a:srgbClr val="FF0000"/>
                </a:solidFill>
                <a:effectLst/>
              </a:rPr>
              <a:t>beshbarmak</a:t>
            </a:r>
            <a:r>
              <a:rPr lang="en-US" sz="2900" dirty="0" smtClean="0">
                <a:solidFill>
                  <a:srgbClr val="FF0000"/>
                </a:solidFill>
                <a:effectLst/>
              </a:rPr>
              <a:t>. </a:t>
            </a:r>
            <a:r>
              <a:rPr lang="en-US" sz="2900" dirty="0" err="1" smtClean="0">
                <a:solidFill>
                  <a:srgbClr val="FF0000"/>
                </a:solidFill>
                <a:effectLst/>
              </a:rPr>
              <a:t>Beshbarmak</a:t>
            </a:r>
            <a:r>
              <a:rPr lang="en-US" sz="2900" dirty="0" smtClean="0">
                <a:solidFill>
                  <a:srgbClr val="FF0000"/>
                </a:solidFill>
                <a:effectLst/>
              </a:rPr>
              <a:t> prepares from mutton, a horse - beef. </a:t>
            </a:r>
            <a:r>
              <a:rPr lang="en-US" sz="2900" dirty="0" err="1" smtClean="0">
                <a:solidFill>
                  <a:srgbClr val="FF0000"/>
                </a:solidFill>
                <a:effectLst/>
              </a:rPr>
              <a:t>Besbarmak</a:t>
            </a:r>
            <a:r>
              <a:rPr lang="en-US" sz="2900" dirty="0" smtClean="0">
                <a:solidFill>
                  <a:srgbClr val="FF0000"/>
                </a:solidFill>
                <a:effectLst/>
              </a:rPr>
              <a:t> - a dish eaten with five fingers. The sheep's head was for respected guests</a:t>
            </a:r>
            <a:r>
              <a:rPr lang="ru-RU" sz="2900" dirty="0" smtClean="0">
                <a:solidFill>
                  <a:srgbClr val="FF0000"/>
                </a:solidFill>
                <a:effectLst/>
              </a:rPr>
              <a:t/>
            </a:r>
            <a:br>
              <a:rPr lang="ru-RU" sz="2900" dirty="0" smtClean="0">
                <a:solidFill>
                  <a:srgbClr val="FF0000"/>
                </a:solidFill>
                <a:effectLst/>
              </a:rPr>
            </a:br>
            <a:r>
              <a:rPr lang="en-US" sz="2900" dirty="0" smtClean="0">
                <a:solidFill>
                  <a:srgbClr val="FF0000"/>
                </a:solidFill>
                <a:effectLst/>
              </a:rPr>
              <a:t/>
            </a:r>
            <a:br>
              <a:rPr lang="en-US" sz="2900" dirty="0" smtClean="0">
                <a:solidFill>
                  <a:srgbClr val="FF0000"/>
                </a:solidFill>
                <a:effectLst/>
              </a:rPr>
            </a:br>
            <a:r>
              <a:rPr lang="en-US" sz="2900" dirty="0" err="1" smtClean="0">
                <a:solidFill>
                  <a:srgbClr val="FF0000"/>
                </a:solidFill>
                <a:effectLst/>
              </a:rPr>
              <a:t>Bauyrsak</a:t>
            </a:r>
            <a:r>
              <a:rPr lang="en-US" sz="2900" dirty="0" smtClean="0">
                <a:solidFill>
                  <a:srgbClr val="FF0000"/>
                </a:solidFill>
                <a:effectLst/>
              </a:rPr>
              <a:t> - national dish of Kazakhs, prepares from flour</a:t>
            </a:r>
            <a:r>
              <a:rPr lang="ru-RU" sz="2900" dirty="0" smtClean="0">
                <a:solidFill>
                  <a:srgbClr val="FF0000"/>
                </a:solidFill>
                <a:effectLst/>
              </a:rPr>
              <a:t/>
            </a:r>
            <a:br>
              <a:rPr lang="ru-RU" sz="2900" dirty="0" smtClean="0">
                <a:solidFill>
                  <a:srgbClr val="FF0000"/>
                </a:solidFill>
                <a:effectLst/>
              </a:rPr>
            </a:br>
            <a:r>
              <a:rPr lang="en-US" sz="2900" dirty="0" smtClean="0">
                <a:solidFill>
                  <a:srgbClr val="FF0000"/>
                </a:solidFill>
                <a:effectLst/>
              </a:rPr>
              <a:t/>
            </a:r>
            <a:br>
              <a:rPr lang="en-US" sz="2900" dirty="0" smtClean="0">
                <a:solidFill>
                  <a:srgbClr val="FF0000"/>
                </a:solidFill>
                <a:effectLst/>
              </a:rPr>
            </a:br>
            <a:r>
              <a:rPr lang="en-US" sz="2900" dirty="0" smtClean="0">
                <a:solidFill>
                  <a:srgbClr val="FF0000"/>
                </a:solidFill>
                <a:effectLst/>
              </a:rPr>
              <a:t>The tastiest meats of the horse were </a:t>
            </a:r>
            <a:r>
              <a:rPr lang="en-US" sz="2900" dirty="0" err="1" smtClean="0">
                <a:solidFill>
                  <a:srgbClr val="FF0000"/>
                </a:solidFill>
                <a:effectLst/>
              </a:rPr>
              <a:t>zhal</a:t>
            </a:r>
            <a:r>
              <a:rPr lang="en-US" sz="2900" dirty="0" smtClean="0">
                <a:solidFill>
                  <a:srgbClr val="FF0000"/>
                </a:solidFill>
                <a:effectLst/>
              </a:rPr>
              <a:t>, </a:t>
            </a:r>
            <a:r>
              <a:rPr lang="en-US" sz="2900" dirty="0" err="1" smtClean="0">
                <a:solidFill>
                  <a:srgbClr val="FF0000"/>
                </a:solidFill>
                <a:effectLst/>
              </a:rPr>
              <a:t>zhaya</a:t>
            </a:r>
            <a:r>
              <a:rPr lang="en-US" sz="2900" dirty="0" smtClean="0">
                <a:solidFill>
                  <a:srgbClr val="FF0000"/>
                </a:solidFill>
                <a:effectLst/>
              </a:rPr>
              <a:t>, </a:t>
            </a:r>
            <a:r>
              <a:rPr lang="en-US" sz="2900" dirty="0" err="1" smtClean="0">
                <a:solidFill>
                  <a:srgbClr val="FF0000"/>
                </a:solidFill>
                <a:effectLst/>
              </a:rPr>
              <a:t>kazy</a:t>
            </a:r>
            <a:r>
              <a:rPr lang="en-US" sz="2900" dirty="0" smtClean="0">
                <a:solidFill>
                  <a:srgbClr val="FF0000"/>
                </a:solidFill>
                <a:effectLst/>
              </a:rPr>
              <a:t>, and </a:t>
            </a:r>
            <a:r>
              <a:rPr lang="en-US" sz="2900" dirty="0" err="1" smtClean="0">
                <a:solidFill>
                  <a:srgbClr val="FF0000"/>
                </a:solidFill>
                <a:effectLst/>
              </a:rPr>
              <a:t>karta</a:t>
            </a:r>
            <a:r>
              <a:rPr lang="en-US" sz="2900" dirty="0" smtClean="0">
                <a:solidFill>
                  <a:srgbClr val="FF0000"/>
                </a:solidFill>
                <a:effectLst/>
              </a:rPr>
              <a:t>.</a:t>
            </a:r>
            <a:r>
              <a:rPr lang="ru-RU" sz="2900" dirty="0" smtClean="0">
                <a:solidFill>
                  <a:srgbClr val="FF0000"/>
                </a:solidFill>
                <a:effectLst/>
              </a:rPr>
              <a:t/>
            </a:r>
            <a:br>
              <a:rPr lang="ru-RU" sz="2900" dirty="0" smtClean="0">
                <a:solidFill>
                  <a:srgbClr val="FF0000"/>
                </a:solidFill>
                <a:effectLst/>
              </a:rPr>
            </a:br>
            <a:r>
              <a:rPr lang="en-US" sz="2900" dirty="0" smtClean="0">
                <a:solidFill>
                  <a:srgbClr val="FF0000"/>
                </a:solidFill>
                <a:effectLst/>
              </a:rPr>
              <a:t/>
            </a:r>
            <a:br>
              <a:rPr lang="en-US" sz="2900" dirty="0" smtClean="0">
                <a:solidFill>
                  <a:srgbClr val="FF0000"/>
                </a:solidFill>
                <a:effectLst/>
              </a:rPr>
            </a:br>
            <a:r>
              <a:rPr lang="en-US" sz="2900" dirty="0" err="1" smtClean="0">
                <a:solidFill>
                  <a:srgbClr val="FF0000"/>
                </a:solidFill>
                <a:effectLst/>
              </a:rPr>
              <a:t>Kazy</a:t>
            </a:r>
            <a:r>
              <a:rPr lang="en-US" sz="2900" dirty="0" smtClean="0">
                <a:solidFill>
                  <a:srgbClr val="FF0000"/>
                </a:solidFill>
                <a:effectLst/>
              </a:rPr>
              <a:t> - is a very dear and delicious meal</a:t>
            </a:r>
            <a:r>
              <a:rPr lang="ru-RU" sz="2900" dirty="0" smtClean="0">
                <a:solidFill>
                  <a:srgbClr val="FF0000"/>
                </a:solidFill>
                <a:effectLst/>
              </a:rPr>
              <a:t/>
            </a:r>
            <a:br>
              <a:rPr lang="ru-RU" sz="2900" dirty="0" smtClean="0">
                <a:solidFill>
                  <a:srgbClr val="FF0000"/>
                </a:solidFill>
                <a:effectLst/>
              </a:rPr>
            </a:br>
            <a:r>
              <a:rPr lang="en-US" sz="2900" dirty="0" smtClean="0">
                <a:solidFill>
                  <a:srgbClr val="FF0000"/>
                </a:solidFill>
                <a:effectLst/>
              </a:rPr>
              <a:t/>
            </a:r>
            <a:br>
              <a:rPr lang="en-US" sz="2900" dirty="0" smtClean="0">
                <a:solidFill>
                  <a:srgbClr val="FF0000"/>
                </a:solidFill>
                <a:effectLst/>
              </a:rPr>
            </a:br>
            <a:r>
              <a:rPr lang="en-US" sz="2900" dirty="0" err="1" smtClean="0">
                <a:solidFill>
                  <a:srgbClr val="FF0000"/>
                </a:solidFill>
                <a:effectLst/>
              </a:rPr>
              <a:t>karta</a:t>
            </a:r>
            <a:r>
              <a:rPr lang="en-US" sz="2900" dirty="0" smtClean="0">
                <a:solidFill>
                  <a:srgbClr val="FF0000"/>
                </a:solidFill>
                <a:effectLst/>
              </a:rPr>
              <a:t> - a large horse intestine which was very tasty when cooked</a:t>
            </a:r>
            <a:r>
              <a:rPr lang="en-US" sz="2700" dirty="0" smtClean="0">
                <a:solidFill>
                  <a:srgbClr val="FF0000"/>
                </a:solidFill>
              </a:rPr>
              <a:t>.</a:t>
            </a:r>
            <a:r>
              <a:rPr lang="ru-RU" sz="2700" dirty="0" smtClean="0">
                <a:solidFill>
                  <a:srgbClr val="FF0000"/>
                </a:solidFill>
              </a:rPr>
              <a:t/>
            </a:r>
            <a:br>
              <a:rPr lang="ru-RU" sz="2700" dirty="0" smtClean="0">
                <a:solidFill>
                  <a:srgbClr val="FF0000"/>
                </a:solidFill>
              </a:rPr>
            </a:br>
            <a:endParaRPr lang="ru-RU" sz="2700" dirty="0">
              <a:solidFill>
                <a:srgbClr val="FF000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5725308"/>
          </a:xfrm>
        </p:spPr>
        <p:txBody>
          <a:bodyPr>
            <a:normAutofit fontScale="90000"/>
          </a:bodyPr>
          <a:lstStyle/>
          <a:p>
            <a:r>
              <a:rPr lang="en-US" sz="4000" dirty="0" err="1" smtClean="0"/>
              <a:t>Zhal</a:t>
            </a:r>
            <a:r>
              <a:rPr lang="en-US" sz="4000" dirty="0" smtClean="0"/>
              <a:t> - the layer of fat under a horse's mane. </a:t>
            </a:r>
            <a:r>
              <a:rPr lang="en-US" sz="4000" dirty="0" err="1" smtClean="0"/>
              <a:t>Zhal</a:t>
            </a:r>
            <a:r>
              <a:rPr lang="en-US" sz="4000" dirty="0" smtClean="0"/>
              <a:t> was another special portion of fat sliced especially for invited guests, to be served with </a:t>
            </a:r>
            <a:r>
              <a:rPr lang="en-US" sz="4000" dirty="0" err="1" smtClean="0"/>
              <a:t>kazy</a:t>
            </a:r>
            <a:r>
              <a:rPr lang="en-US" sz="4000" dirty="0" smtClean="0"/>
              <a:t>, a rump and</a:t>
            </a:r>
            <a:br>
              <a:rPr lang="en-US" sz="4000" dirty="0" smtClean="0"/>
            </a:br>
            <a:r>
              <a:rPr lang="en-US" sz="4000" dirty="0" err="1" smtClean="0"/>
              <a:t>Zhaya</a:t>
            </a:r>
            <a:r>
              <a:rPr lang="en-US" sz="4000" dirty="0" smtClean="0"/>
              <a:t> - rump of a horse, this is very delicious;</a:t>
            </a:r>
            <a:r>
              <a:rPr lang="ru-RU" sz="4000" dirty="0" smtClean="0"/>
              <a:t/>
            </a:r>
            <a:br>
              <a:rPr lang="ru-RU" sz="4000" dirty="0" smtClean="0"/>
            </a:br>
            <a:r>
              <a:rPr lang="en-US" sz="4000" dirty="0" smtClean="0"/>
              <a:t/>
            </a:r>
            <a:br>
              <a:rPr lang="en-US" sz="4000" dirty="0" smtClean="0"/>
            </a:br>
            <a:r>
              <a:rPr lang="en-US" sz="4000" dirty="0" smtClean="0"/>
              <a:t>Kurt - This is a product prepared by the process of pressing thick sour cream.</a:t>
            </a:r>
            <a:r>
              <a:rPr lang="ru-RU" dirty="0" smtClean="0"/>
              <a:t/>
            </a:r>
            <a:br>
              <a:rPr lang="ru-RU" dirty="0" smtClean="0"/>
            </a:br>
            <a:endParaRPr lang="ru-RU"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00042"/>
            <a:ext cx="8229600" cy="6072230"/>
          </a:xfrm>
        </p:spPr>
        <p:txBody>
          <a:bodyPr>
            <a:normAutofit fontScale="90000"/>
          </a:bodyPr>
          <a:lstStyle/>
          <a:p>
            <a:r>
              <a:rPr lang="en-US" sz="3200" dirty="0" smtClean="0"/>
              <a:t/>
            </a:r>
            <a:br>
              <a:rPr lang="en-US" sz="3200" dirty="0" smtClean="0"/>
            </a:br>
            <a:r>
              <a:rPr lang="en-US" sz="4000" dirty="0" smtClean="0">
                <a:solidFill>
                  <a:srgbClr val="FF0000"/>
                </a:solidFill>
              </a:rPr>
              <a:t>National drinks koumiss, </a:t>
            </a:r>
            <a:r>
              <a:rPr lang="en-US" sz="4000" dirty="0" err="1" smtClean="0">
                <a:solidFill>
                  <a:srgbClr val="FF0000"/>
                </a:solidFill>
              </a:rPr>
              <a:t>shubat</a:t>
            </a:r>
            <a:r>
              <a:rPr lang="en-US" sz="4000" dirty="0" smtClean="0">
                <a:solidFill>
                  <a:srgbClr val="FF0000"/>
                </a:solidFill>
              </a:rPr>
              <a:t>, </a:t>
            </a:r>
            <a:r>
              <a:rPr lang="en-US" sz="4000" dirty="0" err="1" smtClean="0">
                <a:solidFill>
                  <a:srgbClr val="FF0000"/>
                </a:solidFill>
              </a:rPr>
              <a:t>airan</a:t>
            </a:r>
            <a:r>
              <a:rPr lang="en-US" sz="4000" dirty="0" smtClean="0">
                <a:solidFill>
                  <a:srgbClr val="FF0000"/>
                </a:solidFill>
              </a:rPr>
              <a:t>.</a:t>
            </a:r>
            <a:r>
              <a:rPr lang="ru-RU" sz="3200" dirty="0" smtClean="0"/>
              <a:t/>
            </a:r>
            <a:br>
              <a:rPr lang="ru-RU" sz="3200" dirty="0" smtClean="0"/>
            </a:br>
            <a:r>
              <a:rPr lang="en-US" sz="3200" dirty="0" smtClean="0"/>
              <a:t/>
            </a:r>
            <a:br>
              <a:rPr lang="en-US" sz="3200" dirty="0" smtClean="0"/>
            </a:br>
            <a:r>
              <a:rPr lang="en-US" sz="3200" dirty="0" err="1" smtClean="0"/>
              <a:t>Airan</a:t>
            </a:r>
            <a:r>
              <a:rPr lang="en-US" sz="3200" dirty="0" smtClean="0"/>
              <a:t> - sour milk - Kazakh used this winter and summer, cow's milk was given to kids</a:t>
            </a:r>
            <a:r>
              <a:rPr lang="ru-RU" sz="3200" dirty="0" smtClean="0"/>
              <a:t/>
            </a:r>
            <a:br>
              <a:rPr lang="ru-RU" sz="3200" dirty="0" smtClean="0"/>
            </a:br>
            <a:r>
              <a:rPr lang="en-US" sz="3200" dirty="0" smtClean="0"/>
              <a:t/>
            </a:r>
            <a:br>
              <a:rPr lang="en-US" sz="3200" dirty="0" smtClean="0"/>
            </a:br>
            <a:r>
              <a:rPr lang="en-US" sz="3200" dirty="0" err="1" smtClean="0"/>
              <a:t>Shubat</a:t>
            </a:r>
            <a:r>
              <a:rPr lang="en-US" sz="3200" dirty="0" smtClean="0"/>
              <a:t> - fermented camel's milk - </a:t>
            </a:r>
            <a:r>
              <a:rPr lang="en-US" sz="3200" dirty="0" err="1" smtClean="0"/>
              <a:t>Shubat</a:t>
            </a:r>
            <a:r>
              <a:rPr lang="en-US" sz="3200" dirty="0" smtClean="0"/>
              <a:t> often served as a medicine.</a:t>
            </a:r>
            <a:r>
              <a:rPr lang="ru-RU" sz="3200" dirty="0" smtClean="0"/>
              <a:t/>
            </a:r>
            <a:br>
              <a:rPr lang="ru-RU" sz="3200" dirty="0" smtClean="0"/>
            </a:br>
            <a:r>
              <a:rPr lang="en-US" sz="3200" dirty="0" smtClean="0"/>
              <a:t/>
            </a:r>
            <a:br>
              <a:rPr lang="en-US" sz="3200" dirty="0" smtClean="0"/>
            </a:br>
            <a:r>
              <a:rPr lang="en-US" sz="3200" dirty="0" err="1" smtClean="0"/>
              <a:t>Kymyz</a:t>
            </a:r>
            <a:r>
              <a:rPr lang="en-US" sz="3200" dirty="0" smtClean="0"/>
              <a:t> - were made of horse’s milk. </a:t>
            </a:r>
            <a:r>
              <a:rPr lang="en-US" sz="3200" dirty="0" err="1" smtClean="0"/>
              <a:t>Kymyz</a:t>
            </a:r>
            <a:r>
              <a:rPr lang="en-US" sz="3200" dirty="0" smtClean="0"/>
              <a:t> - This is a very useful for health.</a:t>
            </a:r>
            <a:r>
              <a:rPr lang="ru-RU" sz="3200" dirty="0" smtClean="0"/>
              <a:t/>
            </a:r>
            <a:br>
              <a:rPr lang="ru-RU" sz="3200" dirty="0" smtClean="0"/>
            </a:br>
            <a:r>
              <a:rPr lang="en-US" sz="3200" dirty="0" smtClean="0"/>
              <a:t/>
            </a:r>
            <a:br>
              <a:rPr lang="en-US" sz="3200" dirty="0" smtClean="0"/>
            </a:br>
            <a:r>
              <a:rPr lang="en-US" sz="3200" dirty="0" err="1" smtClean="0"/>
              <a:t>Kaimak</a:t>
            </a:r>
            <a:r>
              <a:rPr lang="en-US" sz="3200" dirty="0" smtClean="0"/>
              <a:t> - sour cream. This is also made of milk</a:t>
            </a:r>
            <a:r>
              <a:rPr lang="ru-RU" sz="3200" dirty="0" smtClean="0"/>
              <a:t/>
            </a:r>
            <a:br>
              <a:rPr lang="ru-RU" sz="3200" dirty="0" smtClean="0"/>
            </a:br>
            <a:r>
              <a:rPr lang="kk-KZ" sz="3200" dirty="0" smtClean="0"/>
              <a:t> </a:t>
            </a:r>
            <a:r>
              <a:rPr lang="ru-RU" sz="3200" dirty="0" smtClean="0"/>
              <a:t/>
            </a:r>
            <a:br>
              <a:rPr lang="ru-RU" sz="3200" dirty="0" smtClean="0"/>
            </a:br>
            <a:endParaRPr lang="ru-RU" sz="32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85728"/>
            <a:ext cx="8229600" cy="6215106"/>
          </a:xfrm>
        </p:spPr>
        <p:txBody>
          <a:bodyPr>
            <a:normAutofit fontScale="90000"/>
          </a:bodyPr>
          <a:lstStyle/>
          <a:p>
            <a:r>
              <a:rPr lang="en-US" sz="4000" dirty="0" smtClean="0">
                <a:solidFill>
                  <a:srgbClr val="FF0000"/>
                </a:solidFill>
              </a:rPr>
              <a:t>Milk was most used diary product.</a:t>
            </a:r>
            <a:r>
              <a:rPr lang="ru-RU" sz="4000" dirty="0" smtClean="0"/>
              <a:t/>
            </a:r>
            <a:br>
              <a:rPr lang="ru-RU" sz="4000" dirty="0" smtClean="0"/>
            </a:br>
            <a:r>
              <a:rPr lang="en-US" sz="4000" dirty="0" smtClean="0"/>
              <a:t/>
            </a:r>
            <a:br>
              <a:rPr lang="en-US" sz="4000" dirty="0" smtClean="0"/>
            </a:br>
            <a:r>
              <a:rPr lang="en-US" sz="4000" dirty="0" err="1" smtClean="0"/>
              <a:t>Irimzhik</a:t>
            </a:r>
            <a:r>
              <a:rPr lang="en-US" sz="4000" dirty="0" smtClean="0"/>
              <a:t> - were made from boiled </a:t>
            </a:r>
            <a:r>
              <a:rPr lang="en-US" sz="4000" dirty="0" err="1" smtClean="0"/>
              <a:t>unskimmed</a:t>
            </a:r>
            <a:r>
              <a:rPr lang="en-US" sz="4000" dirty="0" smtClean="0"/>
              <a:t> milk and added sour cream. would be yellow.</a:t>
            </a:r>
            <a:r>
              <a:rPr lang="ru-RU" sz="4000" dirty="0" smtClean="0"/>
              <a:t/>
            </a:r>
            <a:br>
              <a:rPr lang="ru-RU" sz="4000" dirty="0" smtClean="0"/>
            </a:br>
            <a:r>
              <a:rPr lang="en-US" sz="4000" dirty="0" smtClean="0"/>
              <a:t/>
            </a:r>
            <a:br>
              <a:rPr lang="en-US" sz="4000" dirty="0" smtClean="0"/>
            </a:br>
            <a:r>
              <a:rPr lang="en-US" sz="4000" dirty="0" err="1" smtClean="0"/>
              <a:t>Sary</a:t>
            </a:r>
            <a:r>
              <a:rPr lang="en-US" sz="4000" dirty="0" smtClean="0"/>
              <a:t> </a:t>
            </a:r>
            <a:r>
              <a:rPr lang="en-US" sz="4000" dirty="0" err="1" smtClean="0"/>
              <a:t>mai</a:t>
            </a:r>
            <a:r>
              <a:rPr lang="en-US" sz="4000" dirty="0" smtClean="0"/>
              <a:t> (butter) - Is made old milk</a:t>
            </a:r>
            <a:r>
              <a:rPr lang="ru-RU" sz="4000" dirty="0" smtClean="0"/>
              <a:t/>
            </a:r>
            <a:br>
              <a:rPr lang="ru-RU" sz="4000" dirty="0" smtClean="0"/>
            </a:br>
            <a:r>
              <a:rPr lang="en-US" sz="4000" dirty="0" smtClean="0"/>
              <a:t/>
            </a:r>
            <a:br>
              <a:rPr lang="en-US" sz="4000" dirty="0" smtClean="0"/>
            </a:br>
            <a:r>
              <a:rPr lang="en-US" sz="4000" dirty="0" err="1" smtClean="0"/>
              <a:t>Suzbe</a:t>
            </a:r>
            <a:r>
              <a:rPr lang="en-US" sz="4000" dirty="0" smtClean="0"/>
              <a:t> and </a:t>
            </a:r>
            <a:r>
              <a:rPr lang="en-US" sz="4000" dirty="0" err="1" smtClean="0"/>
              <a:t>katyk</a:t>
            </a:r>
            <a:r>
              <a:rPr lang="en-US" sz="4000" dirty="0" smtClean="0"/>
              <a:t> - This is strained and thick sour milk it was another of the tasty diary products</a:t>
            </a:r>
            <a:r>
              <a:rPr lang="en-US" dirty="0" smtClean="0"/>
              <a:t>.</a:t>
            </a:r>
            <a:endParaRPr lang="ru-RU"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28604"/>
            <a:ext cx="8229600" cy="5643602"/>
          </a:xfrm>
        </p:spPr>
        <p:txBody>
          <a:bodyPr>
            <a:noAutofit/>
          </a:bodyPr>
          <a:lstStyle/>
          <a:p>
            <a:r>
              <a:rPr lang="en-US" sz="9600" dirty="0" smtClean="0"/>
              <a:t/>
            </a:r>
            <a:br>
              <a:rPr lang="en-US" sz="9600" dirty="0" smtClean="0"/>
            </a:br>
            <a:r>
              <a:rPr lang="en-US" sz="9600" dirty="0" smtClean="0"/>
              <a:t/>
            </a:r>
            <a:br>
              <a:rPr lang="en-US" sz="9600" dirty="0" smtClean="0"/>
            </a:br>
            <a:r>
              <a:rPr lang="en-US" sz="9600" dirty="0" smtClean="0"/>
              <a:t>      Grammar </a:t>
            </a:r>
            <a:br>
              <a:rPr lang="en-US" sz="9600" dirty="0" smtClean="0"/>
            </a:br>
            <a:r>
              <a:rPr lang="en-US" sz="6600" dirty="0" smtClean="0"/>
              <a:t>Revision of modal verbs  </a:t>
            </a:r>
            <a:r>
              <a:rPr lang="en-US" sz="9600" dirty="0" smtClean="0"/>
              <a:t/>
            </a:r>
            <a:br>
              <a:rPr lang="en-US" sz="9600" dirty="0" smtClean="0"/>
            </a:br>
            <a:endParaRPr lang="ru-RU" sz="96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3400" y="857232"/>
            <a:ext cx="7851648" cy="1500198"/>
          </a:xfrm>
        </p:spPr>
        <p:txBody>
          <a:bodyPr>
            <a:noAutofit/>
          </a:bodyPr>
          <a:lstStyle/>
          <a:p>
            <a:pPr algn="ctr"/>
            <a:r>
              <a:rPr lang="en-US" sz="4400" dirty="0" smtClean="0"/>
              <a:t>Fill in the diagram about eating in Kazakhstan.</a:t>
            </a:r>
            <a:endParaRPr lang="ru-RU" sz="4400" dirty="0"/>
          </a:p>
        </p:txBody>
      </p:sp>
      <p:sp>
        <p:nvSpPr>
          <p:cNvPr id="4" name="Подзаголовок 3"/>
          <p:cNvSpPr>
            <a:spLocks noGrp="1"/>
          </p:cNvSpPr>
          <p:nvPr>
            <p:ph type="subTitle" idx="1"/>
          </p:nvPr>
        </p:nvSpPr>
        <p:spPr>
          <a:xfrm>
            <a:off x="533400" y="2357430"/>
            <a:ext cx="7854696" cy="4286280"/>
          </a:xfrm>
        </p:spPr>
        <p:txBody>
          <a:bodyPr>
            <a:normAutofit/>
          </a:bodyPr>
          <a:lstStyle/>
          <a:p>
            <a:pPr marL="514350" indent="-514350" algn="l">
              <a:buAutoNum type="arabicPeriod"/>
            </a:pPr>
            <a:r>
              <a:rPr lang="en-US" sz="4800" dirty="0" smtClean="0"/>
              <a:t>Traditional  Food</a:t>
            </a:r>
          </a:p>
          <a:p>
            <a:pPr marL="514350" indent="-514350" algn="l">
              <a:buAutoNum type="arabicPeriod"/>
            </a:pPr>
            <a:r>
              <a:rPr lang="en-US" sz="4800" dirty="0" smtClean="0"/>
              <a:t>Traditional  games</a:t>
            </a:r>
          </a:p>
          <a:p>
            <a:pPr marL="514350" indent="-514350" algn="l">
              <a:buAutoNum type="arabicPeriod"/>
            </a:pPr>
            <a:r>
              <a:rPr lang="en-US" sz="4800" dirty="0" smtClean="0"/>
              <a:t> Traditional  drinks</a:t>
            </a:r>
          </a:p>
          <a:p>
            <a:pPr marL="514350" indent="-514350" algn="l">
              <a:buAutoNum type="arabicPeriod"/>
            </a:pPr>
            <a:r>
              <a:rPr lang="en-US" sz="4800" dirty="0" smtClean="0"/>
              <a:t>Wedding  ceremony</a:t>
            </a:r>
            <a:endParaRPr lang="ru-RU" sz="48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Defend the poster</a:t>
            </a:r>
            <a:endParaRPr lang="ru-RU"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28604"/>
            <a:ext cx="8229600" cy="1418484"/>
          </a:xfrm>
        </p:spPr>
        <p:txBody>
          <a:bodyPr>
            <a:normAutofit fontScale="90000"/>
          </a:bodyPr>
          <a:lstStyle/>
          <a:p>
            <a:r>
              <a:rPr lang="en-US" dirty="0" smtClean="0"/>
              <a:t> </a:t>
            </a:r>
            <a:br>
              <a:rPr lang="en-US" dirty="0" smtClean="0"/>
            </a:br>
            <a:r>
              <a:rPr lang="en-US" dirty="0" smtClean="0"/>
              <a:t>    </a:t>
            </a:r>
            <a:br>
              <a:rPr lang="en-US" dirty="0" smtClean="0"/>
            </a:br>
            <a:r>
              <a:rPr lang="en-US" dirty="0" smtClean="0"/>
              <a:t/>
            </a:r>
            <a:br>
              <a:rPr lang="en-US" dirty="0" smtClean="0"/>
            </a:br>
            <a:r>
              <a:rPr lang="en-US" dirty="0" smtClean="0"/>
              <a:t>                    True  or  false </a:t>
            </a:r>
            <a:br>
              <a:rPr lang="en-US" dirty="0" smtClean="0"/>
            </a:br>
            <a:endParaRPr lang="ru-RU" dirty="0"/>
          </a:p>
        </p:txBody>
      </p:sp>
      <p:sp>
        <p:nvSpPr>
          <p:cNvPr id="3" name="Содержимое 2"/>
          <p:cNvSpPr>
            <a:spLocks noGrp="1"/>
          </p:cNvSpPr>
          <p:nvPr>
            <p:ph idx="1"/>
          </p:nvPr>
        </p:nvSpPr>
        <p:spPr/>
        <p:txBody>
          <a:bodyPr>
            <a:normAutofit/>
          </a:bodyPr>
          <a:lstStyle/>
          <a:p>
            <a:r>
              <a:rPr lang="en-US" dirty="0" smtClean="0"/>
              <a:t>1)Kazakh people present </a:t>
            </a:r>
            <a:r>
              <a:rPr lang="en-US" dirty="0" err="1" smtClean="0"/>
              <a:t>shapan</a:t>
            </a:r>
            <a:r>
              <a:rPr lang="en-US" dirty="0" smtClean="0"/>
              <a:t> to a noble or honored guest.  </a:t>
            </a:r>
            <a:br>
              <a:rPr lang="en-US" dirty="0" smtClean="0"/>
            </a:br>
            <a:r>
              <a:rPr lang="en-US" dirty="0" smtClean="0"/>
              <a:t>2)Kazakh girls cover their hair by wearing </a:t>
            </a:r>
            <a:r>
              <a:rPr lang="en-US" dirty="0" err="1" smtClean="0"/>
              <a:t>Kimeshek</a:t>
            </a:r>
            <a:r>
              <a:rPr lang="en-US" dirty="0" smtClean="0"/>
              <a:t>. </a:t>
            </a:r>
            <a:br>
              <a:rPr lang="en-US" dirty="0" smtClean="0"/>
            </a:br>
            <a:r>
              <a:rPr lang="en-US" dirty="0" smtClean="0"/>
              <a:t>3)The camisole is an overcoat both for men or women.  </a:t>
            </a:r>
            <a:br>
              <a:rPr lang="en-US" dirty="0" smtClean="0"/>
            </a:br>
            <a:r>
              <a:rPr lang="en-US" dirty="0" smtClean="0"/>
              <a:t>4)The </a:t>
            </a:r>
            <a:r>
              <a:rPr lang="en-US" dirty="0" err="1" smtClean="0"/>
              <a:t>Takhia</a:t>
            </a:r>
            <a:r>
              <a:rPr lang="en-US" dirty="0" smtClean="0"/>
              <a:t> is a men’s everyday shoes. </a:t>
            </a:r>
            <a:br>
              <a:rPr lang="en-US" dirty="0" smtClean="0"/>
            </a:br>
            <a:r>
              <a:rPr lang="en-US" dirty="0" smtClean="0"/>
              <a:t>5)</a:t>
            </a:r>
            <a:r>
              <a:rPr lang="en-US" dirty="0" err="1" smtClean="0"/>
              <a:t>Kebis</a:t>
            </a:r>
            <a:r>
              <a:rPr lang="en-US" dirty="0" smtClean="0"/>
              <a:t> is worn on head. </a:t>
            </a:r>
            <a:br>
              <a:rPr lang="en-US" dirty="0" smtClean="0"/>
            </a:br>
            <a:r>
              <a:rPr lang="en-US" dirty="0" smtClean="0"/>
              <a:t>6)</a:t>
            </a:r>
            <a:r>
              <a:rPr lang="en-US" dirty="0" err="1" smtClean="0"/>
              <a:t>Tymak</a:t>
            </a:r>
            <a:r>
              <a:rPr lang="en-US" dirty="0" smtClean="0"/>
              <a:t> is made of animals fur. </a:t>
            </a:r>
            <a:br>
              <a:rPr lang="en-US" dirty="0" smtClean="0"/>
            </a:br>
            <a:r>
              <a:rPr lang="en-US" dirty="0" smtClean="0"/>
              <a:t>7)Women’s camisole are more brightly </a:t>
            </a:r>
            <a:r>
              <a:rPr lang="en-US" dirty="0" err="1" smtClean="0"/>
              <a:t>coloured</a:t>
            </a:r>
            <a:r>
              <a:rPr lang="en-US" dirty="0" smtClean="0"/>
              <a:t> than men’s. </a:t>
            </a:r>
            <a:br>
              <a:rPr lang="en-US" dirty="0" smtClean="0"/>
            </a:br>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428605"/>
            <a:ext cx="7772400" cy="1000131"/>
          </a:xfrm>
        </p:spPr>
        <p:txBody>
          <a:bodyPr/>
          <a:lstStyle/>
          <a:p>
            <a:r>
              <a:rPr lang="en-US" dirty="0" smtClean="0"/>
              <a:t>Organization  moment </a:t>
            </a:r>
            <a:endParaRPr lang="ru-RU" dirty="0"/>
          </a:p>
        </p:txBody>
      </p:sp>
      <p:sp>
        <p:nvSpPr>
          <p:cNvPr id="3" name="Подзаголовок 2"/>
          <p:cNvSpPr>
            <a:spLocks noGrp="1"/>
          </p:cNvSpPr>
          <p:nvPr>
            <p:ph type="subTitle" idx="1"/>
          </p:nvPr>
        </p:nvSpPr>
        <p:spPr>
          <a:xfrm>
            <a:off x="1371600" y="1571612"/>
            <a:ext cx="6400800" cy="4429156"/>
          </a:xfrm>
        </p:spPr>
        <p:txBody>
          <a:bodyPr>
            <a:normAutofit fontScale="55000" lnSpcReduction="20000"/>
          </a:bodyPr>
          <a:lstStyle/>
          <a:p>
            <a:pPr algn="l"/>
            <a:r>
              <a:rPr lang="en-US" sz="4000" b="1" dirty="0" smtClean="0">
                <a:latin typeface="Times New Roman" pitchFamily="18" charset="0"/>
                <a:cs typeface="Times New Roman" pitchFamily="18" charset="0"/>
              </a:rPr>
              <a:t>I. Organization moment</a:t>
            </a:r>
            <a:br>
              <a:rPr lang="en-US" sz="4000" b="1" dirty="0" smtClean="0">
                <a:latin typeface="Times New Roman" pitchFamily="18" charset="0"/>
                <a:cs typeface="Times New Roman" pitchFamily="18" charset="0"/>
              </a:rPr>
            </a:br>
            <a:r>
              <a:rPr lang="en-US" sz="4000" b="1" dirty="0" smtClean="0">
                <a:latin typeface="Times New Roman" pitchFamily="18" charset="0"/>
                <a:cs typeface="Times New Roman" pitchFamily="18" charset="0"/>
              </a:rPr>
              <a:t> T:Good morning ,students!   </a:t>
            </a:r>
            <a:br>
              <a:rPr lang="en-US" sz="4000" b="1" dirty="0" smtClean="0">
                <a:latin typeface="Times New Roman" pitchFamily="18" charset="0"/>
                <a:cs typeface="Times New Roman" pitchFamily="18" charset="0"/>
              </a:rPr>
            </a:br>
            <a:r>
              <a:rPr lang="en-US" sz="4000" b="1" dirty="0" smtClean="0">
                <a:latin typeface="Times New Roman" pitchFamily="18" charset="0"/>
                <a:cs typeface="Times New Roman" pitchFamily="18" charset="0"/>
              </a:rPr>
              <a:t>P:Good morning, teacher!</a:t>
            </a:r>
            <a:br>
              <a:rPr lang="en-US" sz="4000" b="1" dirty="0" smtClean="0">
                <a:latin typeface="Times New Roman" pitchFamily="18" charset="0"/>
                <a:cs typeface="Times New Roman" pitchFamily="18" charset="0"/>
              </a:rPr>
            </a:br>
            <a:r>
              <a:rPr lang="en-US" sz="4000" b="1" dirty="0" smtClean="0">
                <a:latin typeface="Times New Roman" pitchFamily="18" charset="0"/>
                <a:cs typeface="Times New Roman" pitchFamily="18" charset="0"/>
              </a:rPr>
              <a:t>T:How are you!</a:t>
            </a:r>
            <a:br>
              <a:rPr lang="en-US" sz="4000" b="1" dirty="0" smtClean="0">
                <a:latin typeface="Times New Roman" pitchFamily="18" charset="0"/>
                <a:cs typeface="Times New Roman" pitchFamily="18" charset="0"/>
              </a:rPr>
            </a:br>
            <a:r>
              <a:rPr lang="en-US" sz="4000" b="1" dirty="0" smtClean="0">
                <a:latin typeface="Times New Roman" pitchFamily="18" charset="0"/>
                <a:cs typeface="Times New Roman" pitchFamily="18" charset="0"/>
              </a:rPr>
              <a:t>P:I’m fine too .And you?</a:t>
            </a:r>
            <a:br>
              <a:rPr lang="en-US" sz="4000" b="1" dirty="0" smtClean="0">
                <a:latin typeface="Times New Roman" pitchFamily="18" charset="0"/>
                <a:cs typeface="Times New Roman" pitchFamily="18" charset="0"/>
              </a:rPr>
            </a:br>
            <a:r>
              <a:rPr lang="en-US" sz="4000" b="1" dirty="0" smtClean="0">
                <a:latin typeface="Times New Roman" pitchFamily="18" charset="0"/>
                <a:cs typeface="Times New Roman" pitchFamily="18" charset="0"/>
              </a:rPr>
              <a:t>T:Who’s on duty today?</a:t>
            </a:r>
            <a:br>
              <a:rPr lang="en-US" sz="4000" b="1" dirty="0" smtClean="0">
                <a:latin typeface="Times New Roman" pitchFamily="18" charset="0"/>
                <a:cs typeface="Times New Roman" pitchFamily="18" charset="0"/>
              </a:rPr>
            </a:br>
            <a:r>
              <a:rPr lang="en-US" sz="4000" b="1" dirty="0" smtClean="0">
                <a:latin typeface="Times New Roman" pitchFamily="18" charset="0"/>
                <a:cs typeface="Times New Roman" pitchFamily="18" charset="0"/>
              </a:rPr>
              <a:t>P:I’m on duty today.</a:t>
            </a:r>
            <a:br>
              <a:rPr lang="en-US" sz="4000" b="1" dirty="0" smtClean="0">
                <a:latin typeface="Times New Roman" pitchFamily="18" charset="0"/>
                <a:cs typeface="Times New Roman" pitchFamily="18" charset="0"/>
              </a:rPr>
            </a:br>
            <a:r>
              <a:rPr lang="en-US" sz="4000" b="1" dirty="0" smtClean="0">
                <a:latin typeface="Times New Roman" pitchFamily="18" charset="0"/>
                <a:cs typeface="Times New Roman" pitchFamily="18" charset="0"/>
              </a:rPr>
              <a:t>T:Who is absent?</a:t>
            </a:r>
            <a:br>
              <a:rPr lang="en-US" sz="4000" b="1" dirty="0" smtClean="0">
                <a:latin typeface="Times New Roman" pitchFamily="18" charset="0"/>
                <a:cs typeface="Times New Roman" pitchFamily="18" charset="0"/>
              </a:rPr>
            </a:br>
            <a:r>
              <a:rPr lang="en-US" sz="4000" b="1" dirty="0" smtClean="0">
                <a:latin typeface="Times New Roman" pitchFamily="18" charset="0"/>
                <a:cs typeface="Times New Roman" pitchFamily="18" charset="0"/>
              </a:rPr>
              <a:t>P:….. is absent.</a:t>
            </a:r>
            <a:br>
              <a:rPr lang="en-US" sz="4000" b="1" dirty="0" smtClean="0">
                <a:latin typeface="Times New Roman" pitchFamily="18" charset="0"/>
                <a:cs typeface="Times New Roman" pitchFamily="18" charset="0"/>
              </a:rPr>
            </a:br>
            <a:r>
              <a:rPr lang="en-US" sz="4000" b="1" dirty="0" smtClean="0">
                <a:latin typeface="Times New Roman" pitchFamily="18" charset="0"/>
                <a:cs typeface="Times New Roman" pitchFamily="18" charset="0"/>
              </a:rPr>
              <a:t>T:What date is it today?</a:t>
            </a:r>
            <a:br>
              <a:rPr lang="en-US" sz="4000" b="1" dirty="0" smtClean="0">
                <a:latin typeface="Times New Roman" pitchFamily="18" charset="0"/>
                <a:cs typeface="Times New Roman" pitchFamily="18" charset="0"/>
              </a:rPr>
            </a:br>
            <a:r>
              <a:rPr lang="en-US" sz="4000" b="1" dirty="0" smtClean="0">
                <a:latin typeface="Times New Roman" pitchFamily="18" charset="0"/>
                <a:cs typeface="Times New Roman" pitchFamily="18" charset="0"/>
              </a:rPr>
              <a:t>P:Today is the 14 </a:t>
            </a:r>
            <a:r>
              <a:rPr lang="en-US" sz="4000" b="1" dirty="0" err="1" smtClean="0">
                <a:latin typeface="Times New Roman" pitchFamily="18" charset="0"/>
                <a:cs typeface="Times New Roman" pitchFamily="18" charset="0"/>
              </a:rPr>
              <a:t>th</a:t>
            </a:r>
            <a:r>
              <a:rPr lang="en-US" sz="4000" b="1" dirty="0" smtClean="0">
                <a:latin typeface="Times New Roman" pitchFamily="18" charset="0"/>
                <a:cs typeface="Times New Roman" pitchFamily="18" charset="0"/>
              </a:rPr>
              <a:t> of January.</a:t>
            </a:r>
            <a:br>
              <a:rPr lang="en-US" sz="4000" b="1" dirty="0" smtClean="0">
                <a:latin typeface="Times New Roman" pitchFamily="18" charset="0"/>
                <a:cs typeface="Times New Roman" pitchFamily="18" charset="0"/>
              </a:rPr>
            </a:br>
            <a:r>
              <a:rPr lang="en-US" sz="4000" b="1" dirty="0" smtClean="0">
                <a:latin typeface="Times New Roman" pitchFamily="18" charset="0"/>
                <a:cs typeface="Times New Roman" pitchFamily="18" charset="0"/>
              </a:rPr>
              <a:t>T:What weather like today? P:Today is the cloudy and cold .    </a:t>
            </a:r>
            <a:r>
              <a:rPr lang="en-US" dirty="0" smtClean="0"/>
              <a:t/>
            </a:r>
            <a:br>
              <a:rPr lang="en-US" dirty="0" smtClean="0"/>
            </a:br>
            <a:r>
              <a:rPr lang="en-US" dirty="0" smtClean="0"/>
              <a:t/>
            </a:r>
            <a:br>
              <a:rPr lang="en-US" dirty="0" smtClean="0"/>
            </a:br>
            <a:endParaRPr lang="ru-RU"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Home   work </a:t>
            </a:r>
            <a:endParaRPr lang="ru-RU" dirty="0"/>
          </a:p>
        </p:txBody>
      </p:sp>
      <p:sp>
        <p:nvSpPr>
          <p:cNvPr id="3" name="Содержимое 2"/>
          <p:cNvSpPr>
            <a:spLocks noGrp="1"/>
          </p:cNvSpPr>
          <p:nvPr>
            <p:ph idx="1"/>
          </p:nvPr>
        </p:nvSpPr>
        <p:spPr/>
        <p:txBody>
          <a:bodyPr>
            <a:normAutofit/>
          </a:bodyPr>
          <a:lstStyle/>
          <a:p>
            <a:r>
              <a:rPr lang="en-US" sz="4800" dirty="0" smtClean="0"/>
              <a:t>Write  an  essay  about  traditional  food  and  games </a:t>
            </a:r>
            <a:endParaRPr lang="ru-RU" sz="48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939784"/>
          </a:xfrm>
        </p:spPr>
        <p:txBody>
          <a:bodyPr/>
          <a:lstStyle/>
          <a:p>
            <a:r>
              <a:rPr lang="en-US" dirty="0" smtClean="0"/>
              <a:t>              Reflection </a:t>
            </a:r>
            <a:endParaRPr lang="ru-RU" dirty="0"/>
          </a:p>
        </p:txBody>
      </p:sp>
      <p:pic>
        <p:nvPicPr>
          <p:cNvPr id="5" name="Содержимое 4" descr="smile.jpg"/>
          <p:cNvPicPr>
            <a:picLocks noGrp="1" noChangeAspect="1"/>
          </p:cNvPicPr>
          <p:nvPr>
            <p:ph sz="half" idx="1"/>
          </p:nvPr>
        </p:nvPicPr>
        <p:blipFill>
          <a:blip r:embed="rId2"/>
          <a:stretch>
            <a:fillRect/>
          </a:stretch>
        </p:blipFill>
        <p:spPr>
          <a:xfrm>
            <a:off x="214282" y="1285860"/>
            <a:ext cx="3214710" cy="257176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6" name="Содержимое 5" descr="smile 2.jpg"/>
          <p:cNvPicPr>
            <a:picLocks noGrp="1" noChangeAspect="1"/>
          </p:cNvPicPr>
          <p:nvPr>
            <p:ph sz="half" idx="2"/>
          </p:nvPr>
        </p:nvPicPr>
        <p:blipFill>
          <a:blip r:embed="rId3"/>
          <a:stretch>
            <a:fillRect/>
          </a:stretch>
        </p:blipFill>
        <p:spPr>
          <a:xfrm>
            <a:off x="6000760" y="4143380"/>
            <a:ext cx="2924175" cy="219075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7" name="Содержимое 3" descr="smile 3.jpg"/>
          <p:cNvPicPr>
            <a:picLocks noChangeAspect="1"/>
          </p:cNvPicPr>
          <p:nvPr/>
        </p:nvPicPr>
        <p:blipFill>
          <a:blip r:embed="rId4"/>
          <a:stretch>
            <a:fillRect/>
          </a:stretch>
        </p:blipFill>
        <p:spPr>
          <a:xfrm>
            <a:off x="3357554" y="3214686"/>
            <a:ext cx="2643206" cy="228601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642918"/>
            <a:ext cx="8424936" cy="2642066"/>
          </a:xfrm>
        </p:spPr>
        <p:txBody>
          <a:bodyPr/>
          <a:lstStyle/>
          <a:p>
            <a:pPr marL="0" indent="0">
              <a:buNone/>
            </a:pPr>
            <a:r>
              <a:rPr lang="en-US" sz="5400" i="1" dirty="0">
                <a:solidFill>
                  <a:srgbClr val="7030A0"/>
                </a:solidFill>
                <a:effectLst>
                  <a:outerShdw blurRad="38100" dist="38100" dir="2700000" algn="tl">
                    <a:srgbClr val="000000">
                      <a:alpha val="43137"/>
                    </a:srgbClr>
                  </a:outerShdw>
                  <a:reflection blurRad="6350" stA="55000" endA="300" endPos="45500" dir="5400000" sy="-100000" algn="bl" rotWithShape="0"/>
                </a:effectLst>
              </a:rPr>
              <a:t>Today you all have taken an active part in our lesson. </a:t>
            </a:r>
            <a:endParaRPr lang="ru-RU" sz="5400" i="1" dirty="0">
              <a:solidFill>
                <a:srgbClr val="7030A0"/>
              </a:solidFill>
              <a:effectLst>
                <a:outerShdw blurRad="38100" dist="38100" dir="2700000" algn="tl">
                  <a:srgbClr val="000000">
                    <a:alpha val="43137"/>
                  </a:srgbClr>
                </a:outerShdw>
                <a:reflection blurRad="6350" stA="55000" endA="300" endPos="45500" dir="5400000" sy="-100000" algn="bl" rotWithShape="0"/>
              </a:effectLst>
            </a:endParaRPr>
          </a:p>
        </p:txBody>
      </p:sp>
      <p:sp>
        <p:nvSpPr>
          <p:cNvPr id="3" name="Текст 2"/>
          <p:cNvSpPr>
            <a:spLocks noGrp="1"/>
          </p:cNvSpPr>
          <p:nvPr>
            <p:ph type="body" idx="1"/>
          </p:nvPr>
        </p:nvSpPr>
        <p:spPr>
          <a:xfrm>
            <a:off x="2339752" y="4659557"/>
            <a:ext cx="6480720" cy="1653931"/>
          </a:xfrm>
        </p:spPr>
        <p:txBody>
          <a:bodyPr>
            <a:noAutofit/>
          </a:bodyPr>
          <a:lstStyle/>
          <a:p>
            <a:pPr algn="ctr"/>
            <a:r>
              <a:rPr lang="en-US" sz="5400" b="1" i="1" dirty="0">
                <a:solidFill>
                  <a:srgbClr val="0070C0"/>
                </a:solidFill>
                <a:effectLst>
                  <a:outerShdw blurRad="38100" dist="38100" dir="2700000" algn="tl">
                    <a:srgbClr val="000000">
                      <a:alpha val="43137"/>
                    </a:srgbClr>
                  </a:outerShdw>
                </a:effectLst>
              </a:rPr>
              <a:t>Our lesson is over. Good bye! </a:t>
            </a:r>
            <a:endParaRPr lang="ru-RU" sz="5400" b="1" i="1" dirty="0">
              <a:solidFill>
                <a:srgbClr val="0070C0"/>
              </a:solidFill>
              <a:effectLst>
                <a:outerShdw blurRad="38100" dist="38100" dir="2700000" algn="tl">
                  <a:srgbClr val="000000">
                    <a:alpha val="43137"/>
                  </a:srgbClr>
                </a:outerShdw>
              </a:effectLst>
            </a:endParaRP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7504" y="3284984"/>
            <a:ext cx="3168352" cy="3409038"/>
          </a:xfrm>
          <a:prstGeom prst="rect">
            <a:avLst/>
          </a:prstGeom>
          <a:noFill/>
          <a:extLst>
            <a:ext uri="{909E8E84-426E-40DD-AFC4-6F175D3DCCD1}">
              <a14:hiddenFill xmlns:a14="http://schemas.microsoft.com/office/drawing/2010/main" xmlns="">
                <a:solidFill>
                  <a:srgbClr val="FFFFFF"/>
                </a:solidFill>
              </a14:hiddenFill>
            </a:ext>
          </a:extLst>
        </p:spPr>
      </p:pic>
      <p:pic>
        <p:nvPicPr>
          <p:cNvPr id="4099" name="Picture 3" descr="j0099171"/>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043608" y="116632"/>
            <a:ext cx="7272808" cy="6945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283017393"/>
      </p:ext>
    </p:extLst>
  </p:cSld>
  <p:clrMapOvr>
    <a:masterClrMapping/>
  </p:clrMapOvr>
  <mc:AlternateContent xmlns:mc="http://schemas.openxmlformats.org/markup-compatibility/2006">
    <mc:Choice xmlns:p14="http://schemas.microsoft.com/office/powerpoint/2010/main" xmlns="" Requires="p14">
      <p:transition spd="slow" p14:dur="1500">
        <p14:ripple dir="lu"/>
        <p:sndAc>
          <p:stSnd>
            <p:snd r:embed="" name="chimes.wav"/>
          </p:stSnd>
        </p:sndAc>
      </p:transition>
    </mc:Choice>
    <mc:Fallback>
      <p:transition spd="slow">
        <p:fade/>
        <p:sndAc>
          <p:stSnd>
            <p:snd r:embed="rId2" name="chimes.wav"/>
          </p:stSnd>
        </p:sndAc>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4291"/>
            <a:ext cx="7772400" cy="857255"/>
          </a:xfrm>
        </p:spPr>
        <p:txBody>
          <a:bodyPr>
            <a:normAutofit fontScale="90000"/>
          </a:bodyPr>
          <a:lstStyle/>
          <a:p>
            <a:r>
              <a:rPr lang="en-US" dirty="0" smtClean="0"/>
              <a:t>Checking  up  the  home  task</a:t>
            </a:r>
            <a:endParaRPr lang="ru-RU" dirty="0"/>
          </a:p>
        </p:txBody>
      </p:sp>
      <p:sp>
        <p:nvSpPr>
          <p:cNvPr id="4" name="Подзаголовок 3"/>
          <p:cNvSpPr>
            <a:spLocks noGrp="1"/>
          </p:cNvSpPr>
          <p:nvPr>
            <p:ph type="subTitle" idx="1"/>
          </p:nvPr>
        </p:nvSpPr>
        <p:spPr>
          <a:xfrm>
            <a:off x="1142976" y="1428736"/>
            <a:ext cx="7000924" cy="5143536"/>
          </a:xfrm>
        </p:spPr>
        <p:txBody>
          <a:bodyPr>
            <a:normAutofit fontScale="92500" lnSpcReduction="10000"/>
          </a:bodyPr>
          <a:lstStyle/>
          <a:p>
            <a:pPr algn="l"/>
            <a:r>
              <a:rPr lang="en-US" dirty="0" smtClean="0"/>
              <a:t>1. Where  is  the  UK  of  GB?</a:t>
            </a:r>
          </a:p>
          <a:p>
            <a:pPr algn="l"/>
            <a:r>
              <a:rPr lang="en-US" dirty="0" smtClean="0"/>
              <a:t>2. What  its  full  name?</a:t>
            </a:r>
          </a:p>
          <a:p>
            <a:pPr algn="l"/>
            <a:r>
              <a:rPr lang="en-US" dirty="0" smtClean="0"/>
              <a:t>3. What  is  the  Union  Jack?</a:t>
            </a:r>
          </a:p>
          <a:p>
            <a:pPr algn="l"/>
            <a:r>
              <a:rPr lang="en-US" dirty="0" smtClean="0"/>
              <a:t>4. Who  rules  the  UK?</a:t>
            </a:r>
          </a:p>
          <a:p>
            <a:pPr algn="l"/>
            <a:r>
              <a:rPr lang="en-US" dirty="0" smtClean="0"/>
              <a:t>5. Who is  the  Queen   of  the  UK?</a:t>
            </a:r>
          </a:p>
          <a:p>
            <a:pPr algn="l"/>
            <a:r>
              <a:rPr lang="en-US" dirty="0" smtClean="0"/>
              <a:t>6. What  is  the  capital of  Kazakhstan?</a:t>
            </a:r>
          </a:p>
          <a:p>
            <a:pPr algn="l"/>
            <a:r>
              <a:rPr lang="en-US" dirty="0" smtClean="0"/>
              <a:t>7. What  is  the  population of  Kazakhstan?</a:t>
            </a:r>
          </a:p>
          <a:p>
            <a:pPr algn="l"/>
            <a:r>
              <a:rPr lang="en-US" dirty="0" smtClean="0"/>
              <a:t>8. What is  museums  of  Kazakhstan do  you  know?</a:t>
            </a:r>
          </a:p>
          <a:p>
            <a:pPr algn="l"/>
            <a:r>
              <a:rPr lang="en-US" dirty="0" smtClean="0"/>
              <a:t>9. What  do  you  know about  </a:t>
            </a:r>
            <a:r>
              <a:rPr lang="en-US" dirty="0" err="1" smtClean="0"/>
              <a:t>Medeu</a:t>
            </a:r>
            <a:r>
              <a:rPr lang="en-US" dirty="0" smtClean="0"/>
              <a:t>?</a:t>
            </a:r>
          </a:p>
          <a:p>
            <a:pPr algn="l"/>
            <a:r>
              <a:rPr lang="en-US" dirty="0" smtClean="0"/>
              <a:t>10. Do you  know  British  beliefs?</a:t>
            </a:r>
          </a:p>
          <a:p>
            <a:pPr algn="l"/>
            <a:r>
              <a:rPr lang="en-US" dirty="0" smtClean="0"/>
              <a:t>11. Do you  know  Kazakh  beliefs?</a:t>
            </a:r>
          </a:p>
          <a:p>
            <a:pPr algn="l"/>
            <a:r>
              <a:rPr lang="en-US" dirty="0" smtClean="0"/>
              <a:t>12. What  beliefs  of  other  people do  you  know? </a:t>
            </a:r>
          </a:p>
          <a:p>
            <a:pPr algn="l"/>
            <a:endParaRPr lang="ru-R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42976" y="357166"/>
            <a:ext cx="7715304" cy="1569660"/>
          </a:xfrm>
          <a:prstGeom prst="rect">
            <a:avLst/>
          </a:prstGeom>
          <a:noFill/>
        </p:spPr>
        <p:txBody>
          <a:bodyPr wrap="square" rtlCol="0">
            <a:spAutoFit/>
          </a:bodyPr>
          <a:lstStyle/>
          <a:p>
            <a:pPr algn="ctr"/>
            <a:r>
              <a:rPr lang="en-US" sz="4800" b="1" dirty="0" smtClean="0">
                <a:solidFill>
                  <a:srgbClr val="0070C0"/>
                </a:solidFill>
                <a:latin typeface="Segoe Print" pitchFamily="2" charset="0"/>
              </a:rPr>
              <a:t>Kazakh superstitions and beliefs</a:t>
            </a:r>
            <a:endParaRPr lang="ru-RU" sz="4800" dirty="0">
              <a:solidFill>
                <a:srgbClr val="0070C0"/>
              </a:solidFill>
              <a:latin typeface="Segoe Print" pitchFamily="2" charset="0"/>
            </a:endParaRPr>
          </a:p>
        </p:txBody>
      </p:sp>
      <p:pic>
        <p:nvPicPr>
          <p:cNvPr id="4" name="Рисунок 3" descr="Kazakh superstitions and believes for women "/>
          <p:cNvPicPr/>
          <p:nvPr/>
        </p:nvPicPr>
        <p:blipFill>
          <a:blip r:embed="rId2"/>
          <a:srcRect/>
          <a:stretch>
            <a:fillRect/>
          </a:stretch>
        </p:blipFill>
        <p:spPr bwMode="auto">
          <a:xfrm>
            <a:off x="2714612" y="1785926"/>
            <a:ext cx="4071966" cy="3000396"/>
          </a:xfrm>
          <a:prstGeom prst="rect">
            <a:avLst/>
          </a:prstGeom>
          <a:noFill/>
          <a:ln w="9525">
            <a:noFill/>
            <a:miter lim="800000"/>
            <a:headEnd/>
            <a:tailEnd/>
          </a:ln>
        </p:spPr>
      </p:pic>
      <p:pic>
        <p:nvPicPr>
          <p:cNvPr id="6" name="Рисунок 5" descr="D:\АНГЛИЙСКИЙ ЯЗЫК\МЕТ.КОПИЛКА\КАРТИНКИ - копия\ОРНАМЕНТЫ\91715246_RRRRSSRRyoR_RSRRRRRS_3.png"/>
          <p:cNvPicPr/>
          <p:nvPr/>
        </p:nvPicPr>
        <p:blipFill>
          <a:blip r:embed="rId3" cstate="print"/>
          <a:srcRect/>
          <a:stretch>
            <a:fillRect/>
          </a:stretch>
        </p:blipFill>
        <p:spPr bwMode="auto">
          <a:xfrm>
            <a:off x="214282" y="285728"/>
            <a:ext cx="816802" cy="832771"/>
          </a:xfrm>
          <a:prstGeom prst="rect">
            <a:avLst/>
          </a:prstGeom>
          <a:noFill/>
          <a:ln w="9525">
            <a:noFill/>
            <a:miter lim="800000"/>
            <a:headEnd/>
            <a:tailEnd/>
          </a:ln>
        </p:spPr>
      </p:pic>
      <p:pic>
        <p:nvPicPr>
          <p:cNvPr id="7" name="Рисунок 6" descr="D:\АНГЛИЙСКИЙ ЯЗЫК\МЕТ.КОПИЛКА\КАРТИНКИ - копия\ОРНАМЕНТЫ\91715246_RRRRSSRRyoR_RSRRRRRS_3.png"/>
          <p:cNvPicPr/>
          <p:nvPr/>
        </p:nvPicPr>
        <p:blipFill>
          <a:blip r:embed="rId3" cstate="print"/>
          <a:srcRect/>
          <a:stretch>
            <a:fillRect/>
          </a:stretch>
        </p:blipFill>
        <p:spPr bwMode="auto">
          <a:xfrm>
            <a:off x="214282" y="2857496"/>
            <a:ext cx="816802" cy="832771"/>
          </a:xfrm>
          <a:prstGeom prst="rect">
            <a:avLst/>
          </a:prstGeom>
          <a:noFill/>
          <a:ln w="9525">
            <a:noFill/>
            <a:miter lim="800000"/>
            <a:headEnd/>
            <a:tailEnd/>
          </a:ln>
        </p:spPr>
      </p:pic>
      <p:pic>
        <p:nvPicPr>
          <p:cNvPr id="8" name="Рисунок 7" descr="D:\АНГЛИЙСКИЙ ЯЗЫК\МЕТ.КОПИЛКА\КАРТИНКИ - копия\ОРНАМЕНТЫ\91715246_RRRRSSRRyoR_RSRRRRRS_3.png"/>
          <p:cNvPicPr/>
          <p:nvPr/>
        </p:nvPicPr>
        <p:blipFill>
          <a:blip r:embed="rId3" cstate="print"/>
          <a:srcRect/>
          <a:stretch>
            <a:fillRect/>
          </a:stretch>
        </p:blipFill>
        <p:spPr bwMode="auto">
          <a:xfrm>
            <a:off x="214282" y="2000240"/>
            <a:ext cx="816802" cy="832771"/>
          </a:xfrm>
          <a:prstGeom prst="rect">
            <a:avLst/>
          </a:prstGeom>
          <a:noFill/>
          <a:ln w="9525">
            <a:noFill/>
            <a:miter lim="800000"/>
            <a:headEnd/>
            <a:tailEnd/>
          </a:ln>
        </p:spPr>
      </p:pic>
      <p:pic>
        <p:nvPicPr>
          <p:cNvPr id="9" name="Рисунок 8" descr="D:\АНГЛИЙСКИЙ ЯЗЫК\МЕТ.КОПИЛКА\КАРТИНКИ - копия\ОРНАМЕНТЫ\91715246_RRRRSSRRyoR_RSRRRRRS_3.png"/>
          <p:cNvPicPr/>
          <p:nvPr/>
        </p:nvPicPr>
        <p:blipFill>
          <a:blip r:embed="rId3" cstate="print"/>
          <a:srcRect/>
          <a:stretch>
            <a:fillRect/>
          </a:stretch>
        </p:blipFill>
        <p:spPr bwMode="auto">
          <a:xfrm>
            <a:off x="214282" y="1142984"/>
            <a:ext cx="816802" cy="832771"/>
          </a:xfrm>
          <a:prstGeom prst="rect">
            <a:avLst/>
          </a:prstGeom>
          <a:noFill/>
          <a:ln w="9525">
            <a:noFill/>
            <a:miter lim="800000"/>
            <a:headEnd/>
            <a:tailEnd/>
          </a:ln>
        </p:spPr>
      </p:pic>
      <p:pic>
        <p:nvPicPr>
          <p:cNvPr id="10" name="Рисунок 9" descr="D:\АНГЛИЙСКИЙ ЯЗЫК\МЕТ.КОПИЛКА\КАРТИНКИ - копия\ОРНАМЕНТЫ\91715246_RRRRSSRRyoR_RSRRRRRS_3.png"/>
          <p:cNvPicPr/>
          <p:nvPr/>
        </p:nvPicPr>
        <p:blipFill>
          <a:blip r:embed="rId3" cstate="print"/>
          <a:srcRect/>
          <a:stretch>
            <a:fillRect/>
          </a:stretch>
        </p:blipFill>
        <p:spPr bwMode="auto">
          <a:xfrm>
            <a:off x="214282" y="3786190"/>
            <a:ext cx="816802" cy="832771"/>
          </a:xfrm>
          <a:prstGeom prst="rect">
            <a:avLst/>
          </a:prstGeom>
          <a:noFill/>
          <a:ln w="9525">
            <a:noFill/>
            <a:miter lim="800000"/>
            <a:headEnd/>
            <a:tailEnd/>
          </a:ln>
        </p:spPr>
      </p:pic>
      <p:pic>
        <p:nvPicPr>
          <p:cNvPr id="11" name="Рисунок 10" descr="D:\АНГЛИЙСКИЙ ЯЗЫК\МЕТ.КОПИЛКА\КАРТИНКИ - копия\ОРНАМЕНТЫ\91715246_RRRRSSRRyoR_RSRRRRRS_3.png"/>
          <p:cNvPicPr/>
          <p:nvPr/>
        </p:nvPicPr>
        <p:blipFill>
          <a:blip r:embed="rId3" cstate="print"/>
          <a:srcRect/>
          <a:stretch>
            <a:fillRect/>
          </a:stretch>
        </p:blipFill>
        <p:spPr bwMode="auto">
          <a:xfrm>
            <a:off x="214282" y="4643446"/>
            <a:ext cx="816802" cy="832771"/>
          </a:xfrm>
          <a:prstGeom prst="rect">
            <a:avLst/>
          </a:prstGeom>
          <a:noFill/>
          <a:ln w="9525">
            <a:noFill/>
            <a:miter lim="800000"/>
            <a:headEnd/>
            <a:tailEnd/>
          </a:ln>
        </p:spPr>
      </p:pic>
      <p:pic>
        <p:nvPicPr>
          <p:cNvPr id="12" name="Рисунок 11" descr="D:\АНГЛИЙСКИЙ ЯЗЫК\МЕТ.КОПИЛКА\КАРТИНКИ - копия\ОРНАМЕНТЫ\91715246_RRRRSSRRyoR_RSRRRRRS_3.png"/>
          <p:cNvPicPr/>
          <p:nvPr/>
        </p:nvPicPr>
        <p:blipFill>
          <a:blip r:embed="rId3" cstate="print"/>
          <a:srcRect/>
          <a:stretch>
            <a:fillRect/>
          </a:stretch>
        </p:blipFill>
        <p:spPr bwMode="auto">
          <a:xfrm>
            <a:off x="214282" y="5500702"/>
            <a:ext cx="816802" cy="832771"/>
          </a:xfrm>
          <a:prstGeom prst="rect">
            <a:avLst/>
          </a:prstGeom>
          <a:noFill/>
          <a:ln w="9525">
            <a:noFill/>
            <a:miter lim="800000"/>
            <a:headEnd/>
            <a:tailEnd/>
          </a:ln>
        </p:spPr>
      </p:pic>
      <p:sp>
        <p:nvSpPr>
          <p:cNvPr id="13" name="TextBox 12"/>
          <p:cNvSpPr txBox="1"/>
          <p:nvPr/>
        </p:nvSpPr>
        <p:spPr>
          <a:xfrm>
            <a:off x="1071538" y="4786322"/>
            <a:ext cx="7786742" cy="1754326"/>
          </a:xfrm>
          <a:prstGeom prst="rect">
            <a:avLst/>
          </a:prstGeom>
          <a:noFill/>
        </p:spPr>
        <p:txBody>
          <a:bodyPr wrap="square" rtlCol="0">
            <a:spAutoFit/>
          </a:bodyPr>
          <a:lstStyle/>
          <a:p>
            <a:pPr algn="just"/>
            <a:r>
              <a:rPr lang="en-US" sz="2700" dirty="0" smtClean="0">
                <a:solidFill>
                  <a:srgbClr val="002060"/>
                </a:solidFill>
                <a:latin typeface="Monotype Corsiva" pitchFamily="66" charset="0"/>
              </a:rPr>
              <a:t>A large number of Kazakh beliefs and superstitions can hardly be applied to modern life. The majority of them came from ancient times, even naturally become a part of today’s life, or, at least, can add a lot to our knowledge of Kazakh culture.</a:t>
            </a:r>
            <a:endParaRPr lang="ru-RU" sz="2700" dirty="0">
              <a:solidFill>
                <a:srgbClr val="002060"/>
              </a:solidFill>
              <a:latin typeface="Monotype Corsiva" pitchFamily="66"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AutoShape 2" descr="http://womanway.com.ua/published/publicdata/WOMANWAY/attachments/SC/storage/images/health/80510093162b0e9392af43a523ec2288.jpg"/>
          <p:cNvSpPr>
            <a:spLocks noChangeAspect="1" noChangeArrowheads="1"/>
          </p:cNvSpPr>
          <p:nvPr/>
        </p:nvSpPr>
        <p:spPr bwMode="auto">
          <a:xfrm>
            <a:off x="155575" y="-1889125"/>
            <a:ext cx="5438775" cy="3943350"/>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34820" name="AutoShape 4" descr="http://womanway.com.ua/published/publicdata/WOMANWAY/attachments/SC/storage/images/health/80510093162b0e9392af43a523ec2288.jpg"/>
          <p:cNvSpPr>
            <a:spLocks noChangeAspect="1" noChangeArrowheads="1"/>
          </p:cNvSpPr>
          <p:nvPr/>
        </p:nvSpPr>
        <p:spPr bwMode="auto">
          <a:xfrm>
            <a:off x="63500" y="-136525"/>
            <a:ext cx="5438775" cy="3943350"/>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34822" name="Picture 6" descr="http://tanin-mir.ru/wp-content/uploads/2013/11/111.jpg"/>
          <p:cNvPicPr>
            <a:picLocks noChangeAspect="1" noChangeArrowheads="1"/>
          </p:cNvPicPr>
          <p:nvPr/>
        </p:nvPicPr>
        <p:blipFill>
          <a:blip r:embed="rId2"/>
          <a:srcRect/>
          <a:stretch>
            <a:fillRect/>
          </a:stretch>
        </p:blipFill>
        <p:spPr bwMode="auto">
          <a:xfrm>
            <a:off x="1214414" y="3357562"/>
            <a:ext cx="6929486" cy="3067050"/>
          </a:xfrm>
          <a:prstGeom prst="rect">
            <a:avLst/>
          </a:prstGeom>
          <a:noFill/>
        </p:spPr>
      </p:pic>
      <p:pic>
        <p:nvPicPr>
          <p:cNvPr id="5" name="Рисунок 4" descr="C:\Users\User\Pictures\80510093162b0e9392af43a523ec2288.jpg"/>
          <p:cNvPicPr/>
          <p:nvPr/>
        </p:nvPicPr>
        <p:blipFill>
          <a:blip r:embed="rId3"/>
          <a:srcRect/>
          <a:stretch>
            <a:fillRect/>
          </a:stretch>
        </p:blipFill>
        <p:spPr bwMode="auto">
          <a:xfrm>
            <a:off x="5357818" y="571480"/>
            <a:ext cx="2904717" cy="2105247"/>
          </a:xfrm>
          <a:prstGeom prst="rect">
            <a:avLst/>
          </a:prstGeom>
          <a:noFill/>
          <a:ln w="9525">
            <a:noFill/>
            <a:miter lim="800000"/>
            <a:headEnd/>
            <a:tailEnd/>
          </a:ln>
        </p:spPr>
      </p:pic>
      <p:sp>
        <p:nvSpPr>
          <p:cNvPr id="6" name="TextBox 5"/>
          <p:cNvSpPr txBox="1"/>
          <p:nvPr/>
        </p:nvSpPr>
        <p:spPr>
          <a:xfrm>
            <a:off x="714348" y="500042"/>
            <a:ext cx="3929091" cy="2246769"/>
          </a:xfrm>
          <a:prstGeom prst="rect">
            <a:avLst/>
          </a:prstGeom>
          <a:noFill/>
        </p:spPr>
        <p:txBody>
          <a:bodyPr wrap="square" rtlCol="0">
            <a:spAutoFit/>
          </a:bodyPr>
          <a:lstStyle/>
          <a:p>
            <a:r>
              <a:rPr lang="en-US" sz="2800" b="1" dirty="0" smtClean="0">
                <a:solidFill>
                  <a:srgbClr val="0070C0"/>
                </a:solidFill>
                <a:latin typeface="Monotype Corsiva" pitchFamily="66" charset="0"/>
              </a:rPr>
              <a:t>A pregnant woman </a:t>
            </a:r>
            <a:r>
              <a:rPr lang="en-US" sz="2800" dirty="0" smtClean="0">
                <a:latin typeface="Monotype Corsiva" pitchFamily="66" charset="0"/>
              </a:rPr>
              <a:t>cannot have a haircut because it may hurt her motherhood, and the happiness of the child she is having.</a:t>
            </a:r>
            <a:endParaRPr lang="ru-RU" sz="2800" dirty="0">
              <a:latin typeface="Monotype Corsiva" pitchFamily="66" charset="0"/>
            </a:endParaRPr>
          </a:p>
        </p:txBody>
      </p:sp>
      <p:cxnSp>
        <p:nvCxnSpPr>
          <p:cNvPr id="8" name="Прямая соединительная линия 7"/>
          <p:cNvCxnSpPr/>
          <p:nvPr/>
        </p:nvCxnSpPr>
        <p:spPr>
          <a:xfrm>
            <a:off x="5143504" y="428604"/>
            <a:ext cx="3286148" cy="2357454"/>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9" name="Прямая соединительная линия 8"/>
          <p:cNvCxnSpPr/>
          <p:nvPr/>
        </p:nvCxnSpPr>
        <p:spPr>
          <a:xfrm rot="10800000" flipV="1">
            <a:off x="5214942" y="428604"/>
            <a:ext cx="3214710" cy="2357454"/>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428604"/>
            <a:ext cx="6000824" cy="954107"/>
          </a:xfrm>
          <a:prstGeom prst="rect">
            <a:avLst/>
          </a:prstGeom>
          <a:noFill/>
        </p:spPr>
        <p:txBody>
          <a:bodyPr wrap="square" rtlCol="0">
            <a:spAutoFit/>
          </a:bodyPr>
          <a:lstStyle/>
          <a:p>
            <a:r>
              <a:rPr lang="en-US" sz="2800" dirty="0" smtClean="0">
                <a:latin typeface="Monotype Corsiva" pitchFamily="66" charset="0"/>
              </a:rPr>
              <a:t>Kazakhs are always careful with </a:t>
            </a:r>
            <a:r>
              <a:rPr lang="en-US" sz="2800" b="1" dirty="0" smtClean="0">
                <a:solidFill>
                  <a:srgbClr val="0070C0"/>
                </a:solidFill>
                <a:latin typeface="Monotype Corsiva" pitchFamily="66" charset="0"/>
              </a:rPr>
              <a:t>salt</a:t>
            </a:r>
            <a:r>
              <a:rPr lang="en-US" sz="2800" dirty="0" smtClean="0">
                <a:latin typeface="Monotype Corsiva" pitchFamily="66" charset="0"/>
              </a:rPr>
              <a:t>. Food would be tasteless without salt. </a:t>
            </a:r>
            <a:endParaRPr lang="ru-RU" sz="2800" dirty="0">
              <a:latin typeface="Monotype Corsiva" pitchFamily="66" charset="0"/>
            </a:endParaRPr>
          </a:p>
        </p:txBody>
      </p:sp>
      <p:pic>
        <p:nvPicPr>
          <p:cNvPr id="2050" name="Picture 2" descr="C:\Users\User\Pictures\neobyichnyie-sueveriya-svyazannyie-s-edoj.jpg"/>
          <p:cNvPicPr>
            <a:picLocks noChangeAspect="1" noChangeArrowheads="1"/>
          </p:cNvPicPr>
          <p:nvPr/>
        </p:nvPicPr>
        <p:blipFill>
          <a:blip r:embed="rId2"/>
          <a:srcRect/>
          <a:stretch>
            <a:fillRect/>
          </a:stretch>
        </p:blipFill>
        <p:spPr bwMode="auto">
          <a:xfrm>
            <a:off x="357158" y="1643050"/>
            <a:ext cx="2494555" cy="2152645"/>
          </a:xfrm>
          <a:prstGeom prst="rect">
            <a:avLst/>
          </a:prstGeom>
          <a:noFill/>
        </p:spPr>
      </p:pic>
      <p:pic>
        <p:nvPicPr>
          <p:cNvPr id="2051" name="Picture 3" descr="C:\Users\User\Pictures\1270347909_1.jpg"/>
          <p:cNvPicPr>
            <a:picLocks noChangeAspect="1" noChangeArrowheads="1"/>
          </p:cNvPicPr>
          <p:nvPr/>
        </p:nvPicPr>
        <p:blipFill>
          <a:blip r:embed="rId3"/>
          <a:srcRect/>
          <a:stretch>
            <a:fillRect/>
          </a:stretch>
        </p:blipFill>
        <p:spPr bwMode="auto">
          <a:xfrm>
            <a:off x="6286512" y="4214818"/>
            <a:ext cx="2569172" cy="2219327"/>
          </a:xfrm>
          <a:prstGeom prst="rect">
            <a:avLst/>
          </a:prstGeom>
          <a:noFill/>
        </p:spPr>
      </p:pic>
      <p:pic>
        <p:nvPicPr>
          <p:cNvPr id="2052" name="Picture 4" descr="D:\АНГЛИЙСКИЙ ЯЗЫК\МЕТ.КОПИЛКА\КАРТИНКИ - копия\kazy.jpg"/>
          <p:cNvPicPr>
            <a:picLocks noChangeAspect="1" noChangeArrowheads="1"/>
          </p:cNvPicPr>
          <p:nvPr/>
        </p:nvPicPr>
        <p:blipFill>
          <a:blip r:embed="rId4"/>
          <a:srcRect/>
          <a:stretch>
            <a:fillRect/>
          </a:stretch>
        </p:blipFill>
        <p:spPr bwMode="auto">
          <a:xfrm>
            <a:off x="3214678" y="2857496"/>
            <a:ext cx="2786082" cy="1964188"/>
          </a:xfrm>
          <a:prstGeom prst="rect">
            <a:avLst/>
          </a:prstGeom>
          <a:noFill/>
        </p:spPr>
      </p:pic>
      <p:sp>
        <p:nvSpPr>
          <p:cNvPr id="6" name="TextBox 5"/>
          <p:cNvSpPr txBox="1"/>
          <p:nvPr/>
        </p:nvSpPr>
        <p:spPr>
          <a:xfrm>
            <a:off x="3286116" y="1857364"/>
            <a:ext cx="5429288" cy="954107"/>
          </a:xfrm>
          <a:prstGeom prst="rect">
            <a:avLst/>
          </a:prstGeom>
          <a:noFill/>
        </p:spPr>
        <p:txBody>
          <a:bodyPr wrap="square" rtlCol="0">
            <a:spAutoFit/>
          </a:bodyPr>
          <a:lstStyle/>
          <a:p>
            <a:r>
              <a:rPr lang="en-US" sz="2800" dirty="0" smtClean="0">
                <a:latin typeface="Monotype Corsiva" pitchFamily="66" charset="0"/>
              </a:rPr>
              <a:t>Kazakh’s believe that “the essence of food is in its salt”.</a:t>
            </a:r>
            <a:endParaRPr lang="ru-RU" sz="2800" dirty="0"/>
          </a:p>
        </p:txBody>
      </p:sp>
      <p:sp>
        <p:nvSpPr>
          <p:cNvPr id="7" name="TextBox 6"/>
          <p:cNvSpPr txBox="1"/>
          <p:nvPr/>
        </p:nvSpPr>
        <p:spPr>
          <a:xfrm>
            <a:off x="500034" y="5072074"/>
            <a:ext cx="5357850" cy="1384995"/>
          </a:xfrm>
          <a:prstGeom prst="rect">
            <a:avLst/>
          </a:prstGeom>
          <a:noFill/>
        </p:spPr>
        <p:txBody>
          <a:bodyPr wrap="square" rtlCol="0">
            <a:spAutoFit/>
          </a:bodyPr>
          <a:lstStyle/>
          <a:p>
            <a:r>
              <a:rPr lang="en-US" sz="2800" dirty="0" smtClean="0">
                <a:latin typeface="Monotype Corsiva" pitchFamily="66" charset="0"/>
              </a:rPr>
              <a:t>Lives of those who have been careless with salt will become salty and bitter until the salt spilt by them dries out.</a:t>
            </a:r>
            <a:endParaRPr lang="ru-RU" sz="28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Pictures\post30big144.jpg"/>
          <p:cNvPicPr>
            <a:picLocks noChangeAspect="1" noChangeArrowheads="1"/>
          </p:cNvPicPr>
          <p:nvPr/>
        </p:nvPicPr>
        <p:blipFill>
          <a:blip r:embed="rId2"/>
          <a:srcRect/>
          <a:stretch>
            <a:fillRect/>
          </a:stretch>
        </p:blipFill>
        <p:spPr bwMode="auto">
          <a:xfrm>
            <a:off x="214282" y="2714620"/>
            <a:ext cx="8643998" cy="3976702"/>
          </a:xfrm>
          <a:prstGeom prst="rect">
            <a:avLst/>
          </a:prstGeom>
          <a:noFill/>
          <a:effectLst>
            <a:softEdge rad="127000"/>
          </a:effectLst>
        </p:spPr>
      </p:pic>
      <p:pic>
        <p:nvPicPr>
          <p:cNvPr id="2051" name="Picture 3" descr="C:\Users\User\Pictures\post30big47.jpg"/>
          <p:cNvPicPr>
            <a:picLocks noChangeAspect="1" noChangeArrowheads="1"/>
          </p:cNvPicPr>
          <p:nvPr/>
        </p:nvPicPr>
        <p:blipFill>
          <a:blip r:embed="rId3"/>
          <a:srcRect/>
          <a:stretch>
            <a:fillRect/>
          </a:stretch>
        </p:blipFill>
        <p:spPr bwMode="auto">
          <a:xfrm>
            <a:off x="5715008" y="357166"/>
            <a:ext cx="2657974" cy="2206805"/>
          </a:xfrm>
          <a:prstGeom prst="rect">
            <a:avLst/>
          </a:prstGeom>
          <a:noFill/>
          <a:effectLst>
            <a:softEdge rad="127000"/>
          </a:effectLst>
        </p:spPr>
      </p:pic>
      <p:sp>
        <p:nvSpPr>
          <p:cNvPr id="4" name="TextBox 3"/>
          <p:cNvSpPr txBox="1"/>
          <p:nvPr/>
        </p:nvSpPr>
        <p:spPr>
          <a:xfrm>
            <a:off x="500034" y="357166"/>
            <a:ext cx="4572032" cy="2677656"/>
          </a:xfrm>
          <a:prstGeom prst="rect">
            <a:avLst/>
          </a:prstGeom>
          <a:noFill/>
        </p:spPr>
        <p:txBody>
          <a:bodyPr wrap="square" rtlCol="0">
            <a:spAutoFit/>
          </a:bodyPr>
          <a:lstStyle/>
          <a:p>
            <a:r>
              <a:rPr lang="en-US" sz="2800" b="1" dirty="0" smtClean="0">
                <a:solidFill>
                  <a:srgbClr val="0070C0"/>
                </a:solidFill>
                <a:latin typeface="Monotype Corsiva" pitchFamily="66" charset="0"/>
              </a:rPr>
              <a:t>A cauldron/</a:t>
            </a:r>
            <a:r>
              <a:rPr lang="en-US" sz="2800" b="1" dirty="0" err="1" smtClean="0">
                <a:solidFill>
                  <a:srgbClr val="0070C0"/>
                </a:solidFill>
                <a:latin typeface="Monotype Corsiva" pitchFamily="66" charset="0"/>
              </a:rPr>
              <a:t>kazan</a:t>
            </a:r>
            <a:r>
              <a:rPr lang="en-US" sz="2800" b="1" dirty="0" smtClean="0">
                <a:solidFill>
                  <a:srgbClr val="0070C0"/>
                </a:solidFill>
                <a:latin typeface="Monotype Corsiva" pitchFamily="66" charset="0"/>
              </a:rPr>
              <a:t> </a:t>
            </a:r>
            <a:r>
              <a:rPr lang="en-US" sz="2800" dirty="0" smtClean="0">
                <a:latin typeface="Monotype Corsiva" pitchFamily="66" charset="0"/>
              </a:rPr>
              <a:t>can not be left facing the entrance  door. It is bad luck if a cauldron slips and falls. It means your destiny is escaping , your very well-being is lost, food becomes scanty.</a:t>
            </a:r>
            <a:endParaRPr lang="ru-RU" sz="2800" dirty="0">
              <a:latin typeface="Monotype Corsiva" pitchFamily="66"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428604"/>
            <a:ext cx="7772400" cy="1643074"/>
          </a:xfrm>
        </p:spPr>
        <p:txBody>
          <a:bodyPr/>
          <a:lstStyle/>
          <a:p>
            <a:r>
              <a:rPr lang="en-US" dirty="0" smtClean="0"/>
              <a:t>    Answer  the  questions</a:t>
            </a:r>
            <a:endParaRPr lang="ru-RU" dirty="0"/>
          </a:p>
        </p:txBody>
      </p:sp>
      <p:sp>
        <p:nvSpPr>
          <p:cNvPr id="3" name="Текст 2"/>
          <p:cNvSpPr>
            <a:spLocks noGrp="1"/>
          </p:cNvSpPr>
          <p:nvPr>
            <p:ph type="body" idx="1"/>
          </p:nvPr>
        </p:nvSpPr>
        <p:spPr>
          <a:xfrm>
            <a:off x="530352" y="2285992"/>
            <a:ext cx="7772400" cy="3786214"/>
          </a:xfrm>
        </p:spPr>
        <p:txBody>
          <a:bodyPr>
            <a:normAutofit/>
          </a:bodyPr>
          <a:lstStyle/>
          <a:p>
            <a:pPr marL="457200" indent="-457200">
              <a:buAutoNum type="arabicPeriod"/>
            </a:pPr>
            <a:r>
              <a:rPr lang="en-US" sz="3600" dirty="0" smtClean="0"/>
              <a:t>Our   traditional   home  cooked  food  is…….</a:t>
            </a:r>
          </a:p>
          <a:p>
            <a:pPr marL="457200" indent="-457200">
              <a:buAutoNum type="arabicPeriod"/>
            </a:pPr>
            <a:r>
              <a:rPr lang="en-US" sz="3600" dirty="0" smtClean="0"/>
              <a:t>Our    favorite   meat   dishes  are…</a:t>
            </a:r>
          </a:p>
          <a:p>
            <a:pPr marL="457200" indent="-457200">
              <a:buAutoNum type="arabicPeriod"/>
            </a:pPr>
            <a:r>
              <a:rPr lang="en-US" sz="3600" dirty="0" smtClean="0"/>
              <a:t>The  Kazakh  popular  drinks   are….</a:t>
            </a:r>
          </a:p>
          <a:p>
            <a:pPr marL="457200" indent="-457200">
              <a:buAutoNum type="arabicPeriod"/>
            </a:pPr>
            <a:r>
              <a:rPr lang="en-US" sz="3600" dirty="0" smtClean="0"/>
              <a:t>Kazakh  people  For  guests    usually  prepare …</a:t>
            </a:r>
            <a:endParaRPr lang="ru-RU" sz="3600"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342</TotalTime>
  <Words>605</Words>
  <PresentationFormat>Экран (4:3)</PresentationFormat>
  <Paragraphs>71</Paragraphs>
  <Slides>32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32</vt:i4>
      </vt:variant>
    </vt:vector>
  </HeadingPairs>
  <TitlesOfParts>
    <vt:vector size="33" baseType="lpstr">
      <vt:lpstr>Поток</vt:lpstr>
      <vt:lpstr>Слайд 1</vt:lpstr>
      <vt:lpstr>Слайд 2</vt:lpstr>
      <vt:lpstr>Organization  moment </vt:lpstr>
      <vt:lpstr>Checking  up  the  home  task</vt:lpstr>
      <vt:lpstr>Слайд 5</vt:lpstr>
      <vt:lpstr>Слайд 6</vt:lpstr>
      <vt:lpstr>Слайд 7</vt:lpstr>
      <vt:lpstr>Слайд 8</vt:lpstr>
      <vt:lpstr>    Answer  the  questions</vt:lpstr>
      <vt:lpstr>              Vocabulary.</vt:lpstr>
      <vt:lpstr>            New  lesson</vt:lpstr>
      <vt:lpstr>Слайд 12</vt:lpstr>
      <vt:lpstr>Слайд 13</vt:lpstr>
      <vt:lpstr>Beshbarmak</vt:lpstr>
      <vt:lpstr>Baursak</vt:lpstr>
      <vt:lpstr>KAZAKH NATIONAL GAMES</vt:lpstr>
      <vt:lpstr>                        Kiz  Kuu</vt:lpstr>
      <vt:lpstr>Betashar </vt:lpstr>
      <vt:lpstr>Слайд 19</vt:lpstr>
      <vt:lpstr>Слайд 20</vt:lpstr>
      <vt:lpstr>Слайд 21</vt:lpstr>
      <vt:lpstr>  The main national dish of Kazakhs is beshbarmak. Beshbarmak prepares from mutton, a horse - beef. Besbarmak - a dish eaten with five fingers. The sheep's head was for respected guests  Bauyrsak - national dish of Kazakhs, prepares from flour  The tastiest meats of the horse were zhal, zhaya, kazy, and karta.  Kazy - is a very dear and delicious meal  karta - a large horse intestine which was very tasty when cooked. </vt:lpstr>
      <vt:lpstr>Zhal - the layer of fat under a horse's mane. Zhal was another special portion of fat sliced especially for invited guests, to be served with kazy, a rump and Zhaya - rump of a horse, this is very delicious;  Kurt - This is a product prepared by the process of pressing thick sour cream. </vt:lpstr>
      <vt:lpstr> National drinks koumiss, shubat, airan.  Airan - sour milk - Kazakh used this winter and summer, cow's milk was given to kids  Shubat - fermented camel's milk - Shubat often served as a medicine.  Kymyz - were made of horse’s milk. Kymyz - This is a very useful for health.  Kaimak - sour cream. This is also made of milk   </vt:lpstr>
      <vt:lpstr>Milk was most used diary product.  Irimzhik - were made from boiled unskimmed milk and added sour cream. would be yellow.  Sary mai (butter) - Is made old milk  Suzbe and katyk - This is strained and thick sour milk it was another of the tasty diary products.</vt:lpstr>
      <vt:lpstr>        Grammar  Revision of modal verbs   </vt:lpstr>
      <vt:lpstr>Fill in the diagram about eating in Kazakhstan.</vt:lpstr>
      <vt:lpstr>Defend the poster</vt:lpstr>
      <vt:lpstr>                            True  or  false  </vt:lpstr>
      <vt:lpstr>Home   work </vt:lpstr>
      <vt:lpstr>              Reflection </vt:lpstr>
      <vt:lpstr>Today you all have taken an active part in our lesson.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Microsoft</cp:lastModifiedBy>
  <cp:revision>72</cp:revision>
  <dcterms:created xsi:type="dcterms:W3CDTF">2014-11-23T14:00:28Z</dcterms:created>
  <dcterms:modified xsi:type="dcterms:W3CDTF">2018-01-29T05:02:38Z</dcterms:modified>
</cp:coreProperties>
</file>